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va Sans" panose="020B0503030501040103" pitchFamily="34" charset="0"/>
      <p:regular r:id="rId27"/>
    </p:embeddedFont>
    <p:embeddedFont>
      <p:font typeface="Montserrat" pitchFamily="2" charset="77"/>
      <p:regular r:id="rId28"/>
      <p:bold r:id="rId29"/>
      <p:italic r:id="rId30"/>
      <p:boldItalic r:id="rId31"/>
    </p:embeddedFont>
    <p:embeddedFont>
      <p:font typeface="Montserrat Bold" pitchFamily="2" charset="77"/>
      <p:regular r:id="rId32"/>
    </p:embeddedFont>
    <p:embeddedFont>
      <p:font typeface="Montserrat Classic" pitchFamily="2" charset="77"/>
      <p:regular r:id="rId33"/>
    </p:embeddedFont>
    <p:embeddedFont>
      <p:font typeface="Montserrat Classic Bold" pitchFamily="2" charset="77"/>
      <p:regular r:id="rId34"/>
      <p:bold r:id="rId35"/>
    </p:embeddedFont>
    <p:embeddedFont>
      <p:font typeface="Montserrat Semi-Bold" pitchFamily="2" charset="77"/>
      <p:regular r:id="rId36"/>
      <p:bold r:id="rId37"/>
    </p:embeddedFont>
    <p:embeddedFont>
      <p:font typeface="Montserrat Semi-Bold Bold" pitchFamily="2" charset="7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 autoAdjust="0"/>
    <p:restoredTop sz="88449" autoAdjust="0"/>
  </p:normalViewPr>
  <p:slideViewPr>
    <p:cSldViewPr>
      <p:cViewPr>
        <p:scale>
          <a:sx n="76" d="100"/>
          <a:sy n="76" d="100"/>
        </p:scale>
        <p:origin x="1136" y="7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9863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MMMs use aggregate historical time series data to model sales outcomes over time, as a function of advertising variables, other marketing variables, and control variables like weather, seasonality, and market competition.</a:t>
            </a:r>
          </a:p>
          <a:p>
            <a:endParaRPr lang="en-US"/>
          </a:p>
          <a:p>
            <a:r>
              <a:rPr lang="en-US"/>
              <a:t>Marketing-mix models decompose total sales into two components: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Gold standard is to conduct a randomized experiment, which can be carried out at different level</a:t>
            </a:r>
          </a:p>
          <a:p>
            <a:endParaRPr lang="en-US"/>
          </a:p>
          <a:p>
            <a:r>
              <a:rPr lang="en-US"/>
              <a:t>A randomized experiment answers the question of what will happen if an advertiser did action X, by randomly splitting a population into a test group, where the action X is performed and a control group, where no action is taken.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also worth to mention that the  data points we are facing are limited, which makes the learning insufficient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priors will influence the results and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Please add graphs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focused on model implementation, but there was a very important step before model training is Features scaling.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While the frequentist approach provides a quick and straightforward method to decipher data patterns, the Bayesian approach enables us to leverage prior knowledge and perform well even with limited datasets.</a:t>
            </a:r>
          </a:p>
          <a:p>
            <a:r>
              <a:rPr lang="en-US"/>
              <a:t>MMM's effectiveness is tied to its interpretability. Feature engineering serves as an instrumental tool in enhancing model's explainability.'</a:t>
            </a:r>
          </a:p>
          <a:p>
            <a:r>
              <a:rPr lang="en-US"/>
              <a:t>MMM should be viewed as an ongoing learning journey rather than a one-time solution. It requires a strong collaboration between data scientists and business stakeholders for continued success and refinement.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000" r="20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411815" y="6585624"/>
            <a:ext cx="12114058" cy="0"/>
          </a:xfrm>
          <a:prstGeom prst="line">
            <a:avLst/>
          </a:prstGeom>
          <a:ln w="666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257123" y="5067300"/>
            <a:ext cx="16002177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2254C5"/>
                </a:solidFill>
                <a:latin typeface="Montserrat Semi-Bold Bold"/>
              </a:rPr>
              <a:t>Unraveling Media Impact – </a:t>
            </a: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2254C5"/>
                </a:solidFill>
                <a:latin typeface="Montserrat Semi-Bold Bold"/>
              </a:rPr>
              <a:t>Bayesian and Frequentist Approaches to Media Mix Modeling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1815" y="8424323"/>
            <a:ext cx="37300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06/08/2023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611314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9"/>
                </a:lnTo>
                <a:lnTo>
                  <a:pt x="0" y="392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1815" y="7666684"/>
            <a:ext cx="37300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SURI CHEN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1815" y="8047287"/>
            <a:ext cx="3730080" cy="28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8"/>
              </a:lnSpc>
            </a:pPr>
            <a:r>
              <a:rPr lang="en-US" sz="1656">
                <a:solidFill>
                  <a:srgbClr val="2254C5"/>
                </a:solidFill>
                <a:latin typeface="Montserrat Classic"/>
              </a:rPr>
              <a:t>Principal Data Scientist @PepsiCo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61348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71235" y="4234017"/>
            <a:ext cx="8137965" cy="5370276"/>
            <a:chOff x="0" y="0"/>
            <a:chExt cx="2143332" cy="14143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43332" cy="1414394"/>
            </a:xfrm>
            <a:custGeom>
              <a:avLst/>
              <a:gdLst/>
              <a:ahLst/>
              <a:cxnLst/>
              <a:rect l="l" t="t" r="r" b="b"/>
              <a:pathLst>
                <a:path w="2143332" h="1414394">
                  <a:moveTo>
                    <a:pt x="0" y="0"/>
                  </a:moveTo>
                  <a:lnTo>
                    <a:pt x="2143332" y="0"/>
                  </a:lnTo>
                  <a:lnTo>
                    <a:pt x="2143332" y="1414394"/>
                  </a:lnTo>
                  <a:lnTo>
                    <a:pt x="0" y="1414394"/>
                  </a:lnTo>
                  <a:close/>
                </a:path>
              </a:pathLst>
            </a:custGeom>
            <a:solidFill>
              <a:srgbClr val="F78D1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1235" y="1564383"/>
            <a:ext cx="9842757" cy="23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4"/>
              </a:lnSpc>
            </a:pPr>
            <a:r>
              <a:rPr lang="en-US" sz="6717" dirty="0">
                <a:solidFill>
                  <a:srgbClr val="2254C5"/>
                </a:solidFill>
                <a:latin typeface="Montserrat Semi-Bold Bold"/>
              </a:rPr>
              <a:t>How to learn a Marketing Mix Model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09200" y="4234017"/>
            <a:ext cx="7590631" cy="5370276"/>
            <a:chOff x="0" y="0"/>
            <a:chExt cx="1999178" cy="14143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9178" cy="1414394"/>
            </a:xfrm>
            <a:custGeom>
              <a:avLst/>
              <a:gdLst/>
              <a:ahLst/>
              <a:cxnLst/>
              <a:rect l="l" t="t" r="r" b="b"/>
              <a:pathLst>
                <a:path w="1999178" h="1414394">
                  <a:moveTo>
                    <a:pt x="0" y="0"/>
                  </a:moveTo>
                  <a:lnTo>
                    <a:pt x="1999178" y="0"/>
                  </a:lnTo>
                  <a:lnTo>
                    <a:pt x="1999178" y="1414394"/>
                  </a:lnTo>
                  <a:lnTo>
                    <a:pt x="0" y="1414394"/>
                  </a:lnTo>
                  <a:close/>
                </a:path>
              </a:pathLst>
            </a:custGeom>
            <a:solidFill>
              <a:srgbClr val="2C439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38416" y="4670926"/>
            <a:ext cx="4929222" cy="499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Montserrat" pitchFamily="2" charset="77"/>
              </a:rPr>
              <a:t>Frequentist Approach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6313" y="4664867"/>
            <a:ext cx="4129857" cy="499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FFFFFF"/>
                </a:solidFill>
                <a:latin typeface="Montserrat" pitchFamily="2" charset="77"/>
              </a:rPr>
              <a:t>Bayesian Approach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8993" y="5452989"/>
            <a:ext cx="6053862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 Classic"/>
              </a:rPr>
              <a:t>Interprets probability as the long-run frequency of events</a:t>
            </a:r>
          </a:p>
          <a:p>
            <a:pPr marL="431801" lvl="1" indent="-215900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 Classic"/>
              </a:rPr>
              <a:t>Unknown parameters are considered fixed values.</a:t>
            </a:r>
          </a:p>
          <a:p>
            <a:pPr marL="431801" lvl="1" indent="-215900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 Classic"/>
              </a:rPr>
              <a:t>Data is seen as random because it changes each time you collect a new sample.</a:t>
            </a:r>
          </a:p>
          <a:p>
            <a:pPr marL="431801" lvl="1" indent="-215900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  <a:latin typeface="Montserrat Classic"/>
              </a:rPr>
              <a:t>Provide point estimates on parameters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23684" y="5452989"/>
            <a:ext cx="6156768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8F6F4"/>
                </a:solidFill>
                <a:latin typeface="Montserrat Classic"/>
              </a:rPr>
              <a:t>Interprets probability as a measure of belief or confidence</a:t>
            </a:r>
          </a:p>
          <a:p>
            <a:pPr marL="431801" lvl="1" indent="-215900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8F6F4"/>
                </a:solidFill>
                <a:latin typeface="Montserrat Classic"/>
              </a:rPr>
              <a:t>Unknown parameters are treated as random variables.</a:t>
            </a:r>
          </a:p>
          <a:p>
            <a:pPr marL="431801" lvl="1" indent="-215900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8F6F4"/>
                </a:solidFill>
                <a:latin typeface="Montserrat Classic"/>
              </a:rPr>
              <a:t>Uses prior knowledge or belief, which is updated as more data is collected.</a:t>
            </a:r>
          </a:p>
          <a:p>
            <a:pPr marL="431801" lvl="1" indent="-215900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F8F6F4"/>
                </a:solidFill>
                <a:latin typeface="Montserrat Classic"/>
              </a:rPr>
              <a:t>Provide a probability distribution on parameters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71137" y="-291405"/>
            <a:ext cx="7616863" cy="10693170"/>
            <a:chOff x="0" y="0"/>
            <a:chExt cx="2006087" cy="2816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6087" cy="2816308"/>
            </a:xfrm>
            <a:custGeom>
              <a:avLst/>
              <a:gdLst/>
              <a:ahLst/>
              <a:cxnLst/>
              <a:rect l="l" t="t" r="r" b="b"/>
              <a:pathLst>
                <a:path w="2006087" h="2816308">
                  <a:moveTo>
                    <a:pt x="0" y="0"/>
                  </a:moveTo>
                  <a:lnTo>
                    <a:pt x="2006087" y="0"/>
                  </a:lnTo>
                  <a:lnTo>
                    <a:pt x="2006087" y="2816308"/>
                  </a:lnTo>
                  <a:lnTo>
                    <a:pt x="0" y="2816308"/>
                  </a:lnTo>
                  <a:close/>
                </a:path>
              </a:pathLst>
            </a:custGeom>
            <a:solidFill>
              <a:srgbClr val="65CEF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371235" y="1890734"/>
            <a:ext cx="8179374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7000" dirty="0">
                <a:solidFill>
                  <a:srgbClr val="2254C5"/>
                </a:solidFill>
                <a:latin typeface="Montserrat Semi-Bold Bold"/>
              </a:rPr>
              <a:t>Learning MMM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371235" y="2810214"/>
            <a:ext cx="8179374" cy="14288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1235" y="4645319"/>
            <a:ext cx="8830369" cy="3737084"/>
          </a:xfrm>
          <a:custGeom>
            <a:avLst/>
            <a:gdLst/>
            <a:ahLst/>
            <a:cxnLst/>
            <a:rect l="l" t="t" r="r" b="b"/>
            <a:pathLst>
              <a:path w="8830369" h="3737084">
                <a:moveTo>
                  <a:pt x="0" y="0"/>
                </a:moveTo>
                <a:lnTo>
                  <a:pt x="8830369" y="0"/>
                </a:lnTo>
                <a:lnTo>
                  <a:pt x="8830369" y="3737084"/>
                </a:lnTo>
                <a:lnTo>
                  <a:pt x="0" y="3737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362026" y="2931329"/>
            <a:ext cx="436111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Montserrat Bold"/>
              </a:rPr>
              <a:t>Frequentist Approach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235" y="3885794"/>
            <a:ext cx="7826315" cy="392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2"/>
              </a:lnSpc>
              <a:spcBef>
                <a:spcPct val="0"/>
              </a:spcBef>
            </a:pPr>
            <a:r>
              <a:rPr lang="en-US" sz="2366" dirty="0">
                <a:solidFill>
                  <a:srgbClr val="2254C5"/>
                </a:solidFill>
                <a:latin typeface="Montserrat"/>
              </a:rPr>
              <a:t>Implementation Example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55873" y="3885794"/>
            <a:ext cx="7826315" cy="41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2"/>
              </a:lnSpc>
              <a:spcBef>
                <a:spcPct val="0"/>
              </a:spcBef>
            </a:pPr>
            <a:r>
              <a:rPr lang="en-US" sz="2366">
                <a:solidFill>
                  <a:srgbClr val="2254C5"/>
                </a:solidFill>
                <a:latin typeface="Montserrat Bold"/>
              </a:rPr>
              <a:t>Challenges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55873" y="4642646"/>
            <a:ext cx="6514786" cy="418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0865" lvl="1" indent="-255433">
              <a:lnSpc>
                <a:spcPts val="3312"/>
              </a:lnSpc>
              <a:buFont typeface="Arial"/>
              <a:buChar char="•"/>
            </a:pPr>
            <a:r>
              <a:rPr lang="en-US" sz="2366">
                <a:solidFill>
                  <a:srgbClr val="2254C5"/>
                </a:solidFill>
                <a:latin typeface="Montserrat Bold"/>
              </a:rPr>
              <a:t>Absence of a closed-form solution, necessitating iterative methods</a:t>
            </a:r>
          </a:p>
          <a:p>
            <a:pPr marL="510865" lvl="1" indent="-255433">
              <a:lnSpc>
                <a:spcPts val="3312"/>
              </a:lnSpc>
              <a:buFont typeface="Arial"/>
              <a:buChar char="•"/>
            </a:pPr>
            <a:r>
              <a:rPr lang="en-US" sz="2366">
                <a:solidFill>
                  <a:srgbClr val="2254C5"/>
                </a:solidFill>
                <a:latin typeface="Montserrat Bold"/>
              </a:rPr>
              <a:t>Dependence on initial parameter guess, with different starting points potentially leading to different results</a:t>
            </a:r>
          </a:p>
          <a:p>
            <a:pPr marL="510865" lvl="1" indent="-255433">
              <a:lnSpc>
                <a:spcPts val="3312"/>
              </a:lnSpc>
              <a:buFont typeface="Arial"/>
              <a:buChar char="•"/>
            </a:pPr>
            <a:r>
              <a:rPr lang="en-US" sz="2366">
                <a:solidFill>
                  <a:srgbClr val="2254C5"/>
                </a:solidFill>
                <a:latin typeface="Montserrat Bold"/>
              </a:rPr>
              <a:t>Risk of non-convergence or convergence to non-optimal solutions</a:t>
            </a:r>
          </a:p>
          <a:p>
            <a:pPr marL="510865" lvl="1" indent="-255433">
              <a:lnSpc>
                <a:spcPts val="3312"/>
              </a:lnSpc>
              <a:buFont typeface="Arial"/>
              <a:buChar char="•"/>
            </a:pPr>
            <a:r>
              <a:rPr lang="en-US" sz="2366">
                <a:solidFill>
                  <a:srgbClr val="2254C5"/>
                </a:solidFill>
                <a:latin typeface="Montserrat Bold"/>
              </a:rPr>
              <a:t>Requirement of extensive hyperparameter tuning for optimal performance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371235" y="1890734"/>
            <a:ext cx="8179374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0"/>
              </a:lnSpc>
            </a:pPr>
            <a:r>
              <a:rPr lang="en-US" sz="7000" dirty="0">
                <a:solidFill>
                  <a:srgbClr val="2254C5"/>
                </a:solidFill>
                <a:latin typeface="Montserrat Semi-Bold Bold"/>
              </a:rPr>
              <a:t>Learning MMM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371235" y="2810214"/>
            <a:ext cx="8179374" cy="14288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3395" y="3780862"/>
            <a:ext cx="6171346" cy="2141945"/>
          </a:xfrm>
          <a:custGeom>
            <a:avLst/>
            <a:gdLst/>
            <a:ahLst/>
            <a:cxnLst/>
            <a:rect l="l" t="t" r="r" b="b"/>
            <a:pathLst>
              <a:path w="6171346" h="2141945">
                <a:moveTo>
                  <a:pt x="0" y="0"/>
                </a:moveTo>
                <a:lnTo>
                  <a:pt x="6171346" y="0"/>
                </a:lnTo>
                <a:lnTo>
                  <a:pt x="6171346" y="2141945"/>
                </a:lnTo>
                <a:lnTo>
                  <a:pt x="0" y="2141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70000" y="3518456"/>
            <a:ext cx="2849792" cy="5488218"/>
          </a:xfrm>
          <a:custGeom>
            <a:avLst/>
            <a:gdLst/>
            <a:ahLst/>
            <a:cxnLst/>
            <a:rect l="l" t="t" r="r" b="b"/>
            <a:pathLst>
              <a:path w="2849792" h="5488218">
                <a:moveTo>
                  <a:pt x="0" y="0"/>
                </a:moveTo>
                <a:lnTo>
                  <a:pt x="2849792" y="0"/>
                </a:lnTo>
                <a:lnTo>
                  <a:pt x="2849792" y="5488218"/>
                </a:lnTo>
                <a:lnTo>
                  <a:pt x="0" y="5488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3058" y="6559027"/>
            <a:ext cx="2031757" cy="1381893"/>
          </a:xfrm>
          <a:custGeom>
            <a:avLst/>
            <a:gdLst/>
            <a:ahLst/>
            <a:cxnLst/>
            <a:rect l="l" t="t" r="r" b="b"/>
            <a:pathLst>
              <a:path w="2031757" h="1381893">
                <a:moveTo>
                  <a:pt x="0" y="0"/>
                </a:moveTo>
                <a:lnTo>
                  <a:pt x="2031757" y="0"/>
                </a:lnTo>
                <a:lnTo>
                  <a:pt x="2031757" y="1381893"/>
                </a:lnTo>
                <a:lnTo>
                  <a:pt x="0" y="1381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449068" y="6668285"/>
            <a:ext cx="1511254" cy="1272635"/>
          </a:xfrm>
          <a:custGeom>
            <a:avLst/>
            <a:gdLst/>
            <a:ahLst/>
            <a:cxnLst/>
            <a:rect l="l" t="t" r="r" b="b"/>
            <a:pathLst>
              <a:path w="1511254" h="1272635">
                <a:moveTo>
                  <a:pt x="0" y="0"/>
                </a:moveTo>
                <a:lnTo>
                  <a:pt x="1511254" y="0"/>
                </a:lnTo>
                <a:lnTo>
                  <a:pt x="1511254" y="1272635"/>
                </a:lnTo>
                <a:lnTo>
                  <a:pt x="0" y="12726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32707" y="1056181"/>
            <a:ext cx="4443141" cy="2071870"/>
          </a:xfrm>
          <a:custGeom>
            <a:avLst/>
            <a:gdLst/>
            <a:ahLst/>
            <a:cxnLst/>
            <a:rect l="l" t="t" r="r" b="b"/>
            <a:pathLst>
              <a:path w="4443141" h="2071870">
                <a:moveTo>
                  <a:pt x="0" y="0"/>
                </a:moveTo>
                <a:lnTo>
                  <a:pt x="4443142" y="0"/>
                </a:lnTo>
                <a:lnTo>
                  <a:pt x="4443142" y="2071870"/>
                </a:lnTo>
                <a:lnTo>
                  <a:pt x="0" y="2071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39" t="-1537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130403" y="3769030"/>
            <a:ext cx="4352533" cy="2493535"/>
          </a:xfrm>
          <a:custGeom>
            <a:avLst/>
            <a:gdLst/>
            <a:ahLst/>
            <a:cxnLst/>
            <a:rect l="l" t="t" r="r" b="b"/>
            <a:pathLst>
              <a:path w="4352533" h="2493535">
                <a:moveTo>
                  <a:pt x="0" y="0"/>
                </a:moveTo>
                <a:lnTo>
                  <a:pt x="4352533" y="0"/>
                </a:lnTo>
                <a:lnTo>
                  <a:pt x="4352533" y="2493536"/>
                </a:lnTo>
                <a:lnTo>
                  <a:pt x="0" y="24935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309362" y="7422228"/>
            <a:ext cx="3886502" cy="1987704"/>
          </a:xfrm>
          <a:custGeom>
            <a:avLst/>
            <a:gdLst/>
            <a:ahLst/>
            <a:cxnLst/>
            <a:rect l="l" t="t" r="r" b="b"/>
            <a:pathLst>
              <a:path w="3886502" h="1987704">
                <a:moveTo>
                  <a:pt x="0" y="0"/>
                </a:moveTo>
                <a:lnTo>
                  <a:pt x="3886502" y="0"/>
                </a:lnTo>
                <a:lnTo>
                  <a:pt x="3886502" y="1987705"/>
                </a:lnTo>
                <a:lnTo>
                  <a:pt x="0" y="19877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42328" y="3115198"/>
            <a:ext cx="7826315" cy="41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2"/>
              </a:lnSpc>
              <a:spcBef>
                <a:spcPct val="0"/>
              </a:spcBef>
            </a:pPr>
            <a:r>
              <a:rPr lang="en-US" sz="2366" dirty="0">
                <a:solidFill>
                  <a:srgbClr val="2254C5"/>
                </a:solidFill>
                <a:latin typeface="Montserrat"/>
              </a:rPr>
              <a:t>Implementation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74972" y="2931329"/>
            <a:ext cx="4443141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Montserrat Bold"/>
              </a:rPr>
              <a:t>Bayesian Approach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74423" y="8127570"/>
            <a:ext cx="929491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" pitchFamily="2" charset="77"/>
              </a:rPr>
              <a:t>JAX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64064" y="8152600"/>
            <a:ext cx="1681262" cy="415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 err="1">
                <a:solidFill>
                  <a:srgbClr val="000000"/>
                </a:solidFill>
                <a:latin typeface="Montserrat" pitchFamily="2" charset="77"/>
              </a:rPr>
              <a:t>NumPyro</a:t>
            </a:r>
            <a:endParaRPr lang="en-US" sz="2499" dirty="0">
              <a:solidFill>
                <a:srgbClr val="000000"/>
              </a:solidFill>
              <a:latin typeface="Montserrat" pitchFamily="2" charset="7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211027" y="3178979"/>
            <a:ext cx="3886502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"/>
              </a:rPr>
              <a:t>Ad stock effects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30403" y="6830403"/>
            <a:ext cx="4552973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"/>
              </a:rPr>
              <a:t>Media Coefficients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spect="1"/>
          </p:cNvSpPr>
          <p:nvPr/>
        </p:nvSpPr>
        <p:spPr>
          <a:xfrm>
            <a:off x="4114800" y="3220100"/>
            <a:ext cx="8180218" cy="5486400"/>
          </a:xfrm>
          <a:custGeom>
            <a:avLst/>
            <a:gdLst/>
            <a:ahLst/>
            <a:cxnLst/>
            <a:rect l="l" t="t" r="r" b="b"/>
            <a:pathLst>
              <a:path w="11103835" h="6662301">
                <a:moveTo>
                  <a:pt x="0" y="0"/>
                </a:moveTo>
                <a:lnTo>
                  <a:pt x="11103835" y="0"/>
                </a:lnTo>
                <a:lnTo>
                  <a:pt x="11103835" y="6662301"/>
                </a:lnTo>
                <a:lnTo>
                  <a:pt x="0" y="6662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" name="AutoShape 2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474068"/>
            <a:ext cx="13186575" cy="139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51"/>
              </a:lnSpc>
            </a:pPr>
            <a:r>
              <a:rPr lang="en-US" sz="9360">
                <a:solidFill>
                  <a:srgbClr val="2254C5"/>
                </a:solidFill>
                <a:latin typeface="Montserrat Semi-Bold Bold"/>
              </a:rPr>
              <a:t>What did we learn</a:t>
            </a:r>
          </a:p>
        </p:txBody>
      </p:sp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10DF55CA-2E65-1AD4-1883-9808C31D7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543300"/>
            <a:ext cx="9144000" cy="5486400"/>
          </a:xfrm>
          <a:prstGeom prst="rect">
            <a:avLst/>
          </a:prstGeom>
        </p:spPr>
      </p:pic>
      <p:pic>
        <p:nvPicPr>
          <p:cNvPr id="19" name="Picture 18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74780101-A5D3-A26B-BC60-0768FAD56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543300"/>
            <a:ext cx="9144000" cy="5486400"/>
          </a:xfrm>
          <a:prstGeom prst="rect">
            <a:avLst/>
          </a:prstGeom>
        </p:spPr>
      </p:pic>
      <p:pic>
        <p:nvPicPr>
          <p:cNvPr id="17" name="Picture 16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D085A9F5-2588-0386-864B-709AE353FF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543300"/>
            <a:ext cx="9144000" cy="5486400"/>
          </a:xfrm>
          <a:prstGeom prst="rect">
            <a:avLst/>
          </a:prstGeom>
        </p:spPr>
      </p:pic>
      <p:pic>
        <p:nvPicPr>
          <p:cNvPr id="15" name="Picture 1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DE75515-CE7F-25A7-E182-AE4212689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543300"/>
            <a:ext cx="9144000" cy="5486400"/>
          </a:xfrm>
          <a:prstGeom prst="rect">
            <a:avLst/>
          </a:prstGeom>
        </p:spPr>
      </p:pic>
      <p:pic>
        <p:nvPicPr>
          <p:cNvPr id="13" name="Picture 12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9433D8B0-6AFB-32CE-3FC4-DC18D0E2DE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543300"/>
            <a:ext cx="9144000" cy="5486400"/>
          </a:xfrm>
          <a:prstGeom prst="rect">
            <a:avLst/>
          </a:prstGeom>
        </p:spPr>
      </p:pic>
      <p:pic>
        <p:nvPicPr>
          <p:cNvPr id="11" name="Picture 10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35EEE8B-6E90-F286-9548-6BD4C8A9EA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543300"/>
            <a:ext cx="9144000" cy="5486400"/>
          </a:xfrm>
          <a:prstGeom prst="rect">
            <a:avLst/>
          </a:prstGeom>
        </p:spPr>
      </p:pic>
      <p:pic>
        <p:nvPicPr>
          <p:cNvPr id="9" name="Picture 8" descr="A picture containing screenshot, plot, diagram, line&#10;&#10;Description automatically generated">
            <a:extLst>
              <a:ext uri="{FF2B5EF4-FFF2-40B4-BE49-F238E27FC236}">
                <a16:creationId xmlns:a16="http://schemas.microsoft.com/office/drawing/2014/main" id="{BCD16398-4CE5-04CC-D9FF-34D72AA878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543300"/>
            <a:ext cx="91440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3019" y="5326608"/>
            <a:ext cx="5281306" cy="4228633"/>
          </a:xfrm>
          <a:custGeom>
            <a:avLst/>
            <a:gdLst/>
            <a:ahLst/>
            <a:cxnLst/>
            <a:rect l="l" t="t" r="r" b="b"/>
            <a:pathLst>
              <a:path w="5281306" h="4228633">
                <a:moveTo>
                  <a:pt x="0" y="0"/>
                </a:moveTo>
                <a:lnTo>
                  <a:pt x="5281306" y="0"/>
                </a:lnTo>
                <a:lnTo>
                  <a:pt x="5281306" y="4228633"/>
                </a:lnTo>
                <a:lnTo>
                  <a:pt x="0" y="4228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22319" y="5549138"/>
            <a:ext cx="5412416" cy="4155853"/>
          </a:xfrm>
          <a:custGeom>
            <a:avLst/>
            <a:gdLst/>
            <a:ahLst/>
            <a:cxnLst/>
            <a:rect l="l" t="t" r="r" b="b"/>
            <a:pathLst>
              <a:path w="5412416" h="4155853">
                <a:moveTo>
                  <a:pt x="0" y="0"/>
                </a:moveTo>
                <a:lnTo>
                  <a:pt x="5412416" y="0"/>
                </a:lnTo>
                <a:lnTo>
                  <a:pt x="5412416" y="4155854"/>
                </a:lnTo>
                <a:lnTo>
                  <a:pt x="0" y="415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60000">
            <a:off x="2596485" y="3580207"/>
            <a:ext cx="1344248" cy="134424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78D1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Montserrat Bold"/>
                </a:rPr>
                <a:t>2.81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60000">
            <a:off x="5137952" y="3580207"/>
            <a:ext cx="1344248" cy="134424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CEF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Montserrat Bold"/>
                </a:rPr>
                <a:t>1.91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152219" y="3880692"/>
            <a:ext cx="774249" cy="743279"/>
          </a:xfrm>
          <a:custGeom>
            <a:avLst/>
            <a:gdLst/>
            <a:ahLst/>
            <a:cxnLst/>
            <a:rect l="l" t="t" r="r" b="b"/>
            <a:pathLst>
              <a:path w="774249" h="743279">
                <a:moveTo>
                  <a:pt x="0" y="0"/>
                </a:moveTo>
                <a:lnTo>
                  <a:pt x="774248" y="0"/>
                </a:lnTo>
                <a:lnTo>
                  <a:pt x="774248" y="743278"/>
                </a:lnTo>
                <a:lnTo>
                  <a:pt x="0" y="743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60000">
            <a:off x="11498545" y="3615712"/>
            <a:ext cx="1344248" cy="134424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78D1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Montserrat Bold"/>
                </a:rPr>
                <a:t>24.9%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60000">
            <a:off x="14040012" y="3615712"/>
            <a:ext cx="1344248" cy="134424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CEF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Montserrat Bold"/>
                </a:rPr>
                <a:t>12.84%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3054278" y="3916196"/>
            <a:ext cx="774249" cy="743279"/>
          </a:xfrm>
          <a:custGeom>
            <a:avLst/>
            <a:gdLst/>
            <a:ahLst/>
            <a:cxnLst/>
            <a:rect l="l" t="t" r="r" b="b"/>
            <a:pathLst>
              <a:path w="774249" h="743279">
                <a:moveTo>
                  <a:pt x="0" y="0"/>
                </a:moveTo>
                <a:lnTo>
                  <a:pt x="774249" y="0"/>
                </a:lnTo>
                <a:lnTo>
                  <a:pt x="774249" y="743279"/>
                </a:lnTo>
                <a:lnTo>
                  <a:pt x="0" y="7432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406051" y="5399086"/>
            <a:ext cx="1475897" cy="1481284"/>
          </a:xfrm>
          <a:custGeom>
            <a:avLst/>
            <a:gdLst/>
            <a:ahLst/>
            <a:cxnLst/>
            <a:rect l="l" t="t" r="r" b="b"/>
            <a:pathLst>
              <a:path w="1475897" h="1481284">
                <a:moveTo>
                  <a:pt x="0" y="0"/>
                </a:moveTo>
                <a:lnTo>
                  <a:pt x="1475898" y="0"/>
                </a:lnTo>
                <a:lnTo>
                  <a:pt x="1475898" y="1481283"/>
                </a:lnTo>
                <a:lnTo>
                  <a:pt x="0" y="14812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>
            <a:off x="8887150" y="7988624"/>
            <a:ext cx="747239" cy="226040"/>
          </a:xfrm>
          <a:custGeom>
            <a:avLst/>
            <a:gdLst/>
            <a:ahLst/>
            <a:cxnLst/>
            <a:rect l="l" t="t" r="r" b="b"/>
            <a:pathLst>
              <a:path w="747239" h="226040">
                <a:moveTo>
                  <a:pt x="0" y="0"/>
                </a:moveTo>
                <a:lnTo>
                  <a:pt x="747239" y="0"/>
                </a:lnTo>
                <a:lnTo>
                  <a:pt x="747239" y="226040"/>
                </a:lnTo>
                <a:lnTo>
                  <a:pt x="0" y="2260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1474068"/>
            <a:ext cx="13186575" cy="139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51"/>
              </a:lnSpc>
            </a:pPr>
            <a:r>
              <a:rPr lang="en-US" sz="9360">
                <a:solidFill>
                  <a:srgbClr val="2254C5"/>
                </a:solidFill>
                <a:latin typeface="Montserrat Semi-Bold Bold"/>
              </a:rPr>
              <a:t>What did we learn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2857533"/>
            <a:ext cx="8661955" cy="32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1903" dirty="0">
                <a:solidFill>
                  <a:srgbClr val="2254C5"/>
                </a:solidFill>
                <a:latin typeface="Montserrat"/>
              </a:rPr>
              <a:t>attributed ROAS AND incremental ROAS comparison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9553" y="3763545"/>
            <a:ext cx="164693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254C5"/>
                </a:solidFill>
                <a:latin typeface="Montserrat" pitchFamily="2" charset="77"/>
              </a:rPr>
              <a:t>attributed 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254C5"/>
                </a:solidFill>
                <a:latin typeface="Montserrat" pitchFamily="2" charset="77"/>
              </a:rPr>
              <a:t>ROAS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16550" y="3868571"/>
            <a:ext cx="2258156" cy="864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254C5"/>
                </a:solidFill>
                <a:latin typeface="Montserrat" pitchFamily="2" charset="77"/>
              </a:rPr>
              <a:t>incremental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254C5"/>
                </a:solidFill>
                <a:latin typeface="Montserrat" pitchFamily="2" charset="77"/>
              </a:rPr>
              <a:t>ROAS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1" y="3799050"/>
            <a:ext cx="2238142" cy="864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254C5"/>
                </a:solidFill>
                <a:latin typeface="Montserrat" pitchFamily="2" charset="77"/>
              </a:rPr>
              <a:t>attributed 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254C5"/>
                </a:solidFill>
                <a:latin typeface="Montserrat" pitchFamily="2" charset="77"/>
              </a:rPr>
              <a:t>Contribution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498512" y="3798306"/>
            <a:ext cx="2179888" cy="864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254C5"/>
                </a:solidFill>
                <a:latin typeface="Montserrat" pitchFamily="2" charset="77"/>
              </a:rPr>
              <a:t>incremental</a:t>
            </a:r>
          </a:p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2254C5"/>
                </a:solidFill>
                <a:latin typeface="Montserrat" pitchFamily="2" charset="77"/>
              </a:rPr>
              <a:t>Contribution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19239" y="7007300"/>
            <a:ext cx="3412904" cy="691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2254C5"/>
                </a:solidFill>
                <a:latin typeface="Montserrat" pitchFamily="2" charset="77"/>
              </a:rPr>
              <a:t>Reporting Metrics should be treated as organic sales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38093" y="8599089"/>
            <a:ext cx="3219312" cy="3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2254C5"/>
                </a:solidFill>
                <a:latin typeface="Montserrat" pitchFamily="2" charset="77"/>
              </a:rPr>
              <a:t>Optimization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41639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482936" y="14361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19711" y="3700270"/>
            <a:ext cx="6463814" cy="3616563"/>
          </a:xfrm>
          <a:custGeom>
            <a:avLst/>
            <a:gdLst/>
            <a:ahLst/>
            <a:cxnLst/>
            <a:rect l="l" t="t" r="r" b="b"/>
            <a:pathLst>
              <a:path w="6463814" h="3616563">
                <a:moveTo>
                  <a:pt x="0" y="0"/>
                </a:moveTo>
                <a:lnTo>
                  <a:pt x="6463813" y="0"/>
                </a:lnTo>
                <a:lnTo>
                  <a:pt x="6463813" y="3616563"/>
                </a:lnTo>
                <a:lnTo>
                  <a:pt x="0" y="3616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99688" y="5265170"/>
            <a:ext cx="1399520" cy="423355"/>
          </a:xfrm>
          <a:custGeom>
            <a:avLst/>
            <a:gdLst/>
            <a:ahLst/>
            <a:cxnLst/>
            <a:rect l="l" t="t" r="r" b="b"/>
            <a:pathLst>
              <a:path w="1399520" h="423355">
                <a:moveTo>
                  <a:pt x="0" y="0"/>
                </a:moveTo>
                <a:lnTo>
                  <a:pt x="1399521" y="0"/>
                </a:lnTo>
                <a:lnTo>
                  <a:pt x="1399521" y="423355"/>
                </a:lnTo>
                <a:lnTo>
                  <a:pt x="0" y="42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700270"/>
            <a:ext cx="6350486" cy="3553156"/>
          </a:xfrm>
          <a:custGeom>
            <a:avLst/>
            <a:gdLst/>
            <a:ahLst/>
            <a:cxnLst/>
            <a:rect l="l" t="t" r="r" b="b"/>
            <a:pathLst>
              <a:path w="6350486" h="3553156">
                <a:moveTo>
                  <a:pt x="0" y="0"/>
                </a:moveTo>
                <a:lnTo>
                  <a:pt x="6350486" y="0"/>
                </a:lnTo>
                <a:lnTo>
                  <a:pt x="6350486" y="3553156"/>
                </a:lnTo>
                <a:lnTo>
                  <a:pt x="0" y="3553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5088" y="7821658"/>
            <a:ext cx="2262198" cy="1066212"/>
            <a:chOff x="0" y="0"/>
            <a:chExt cx="595805" cy="2808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5805" cy="280813"/>
            </a:xfrm>
            <a:custGeom>
              <a:avLst/>
              <a:gdLst/>
              <a:ahLst/>
              <a:cxnLst/>
              <a:rect l="l" t="t" r="r" b="b"/>
              <a:pathLst>
                <a:path w="595805" h="280813">
                  <a:moveTo>
                    <a:pt x="0" y="0"/>
                  </a:moveTo>
                  <a:lnTo>
                    <a:pt x="595805" y="0"/>
                  </a:lnTo>
                  <a:lnTo>
                    <a:pt x="595805" y="280813"/>
                  </a:lnTo>
                  <a:lnTo>
                    <a:pt x="0" y="280813"/>
                  </a:lnTo>
                  <a:close/>
                </a:path>
              </a:pathLst>
            </a:custGeom>
            <a:solidFill>
              <a:srgbClr val="2C4394"/>
            </a:solidFill>
          </p:spPr>
          <p:txBody>
            <a:bodyPr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Montserrat" pitchFamily="2" charset="77"/>
                </a:rPr>
                <a:t>Total Sales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200">
                  <a:solidFill>
                    <a:schemeClr val="bg1"/>
                  </a:solidFill>
                  <a:latin typeface="Montserrat Bold"/>
                </a:rPr>
                <a:t>Total Sales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63326" y="7821658"/>
            <a:ext cx="2262198" cy="1066212"/>
            <a:chOff x="0" y="0"/>
            <a:chExt cx="595805" cy="2808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5805" cy="280813"/>
            </a:xfrm>
            <a:custGeom>
              <a:avLst/>
              <a:gdLst/>
              <a:ahLst/>
              <a:cxnLst/>
              <a:rect l="l" t="t" r="r" b="b"/>
              <a:pathLst>
                <a:path w="595805" h="280813">
                  <a:moveTo>
                    <a:pt x="0" y="0"/>
                  </a:moveTo>
                  <a:lnTo>
                    <a:pt x="595805" y="0"/>
                  </a:lnTo>
                  <a:lnTo>
                    <a:pt x="595805" y="280813"/>
                  </a:lnTo>
                  <a:lnTo>
                    <a:pt x="0" y="280813"/>
                  </a:lnTo>
                  <a:close/>
                </a:path>
              </a:pathLst>
            </a:custGeom>
            <a:solidFill>
              <a:srgbClr val="2C9F44"/>
            </a:solidFill>
          </p:spPr>
          <p:txBody>
            <a:bodyPr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Montserrat" pitchFamily="2" charset="77"/>
                </a:rPr>
                <a:t>Base Sales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200">
                  <a:solidFill>
                    <a:schemeClr val="bg1"/>
                  </a:solidFill>
                  <a:latin typeface="Montserrat" pitchFamily="2" charset="77"/>
                </a:rPr>
                <a:t>Base Sales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99345" y="7821658"/>
            <a:ext cx="2594417" cy="1066212"/>
            <a:chOff x="0" y="0"/>
            <a:chExt cx="683303" cy="2808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3303" cy="280813"/>
            </a:xfrm>
            <a:custGeom>
              <a:avLst/>
              <a:gdLst/>
              <a:ahLst/>
              <a:cxnLst/>
              <a:rect l="l" t="t" r="r" b="b"/>
              <a:pathLst>
                <a:path w="683303" h="280813">
                  <a:moveTo>
                    <a:pt x="0" y="0"/>
                  </a:moveTo>
                  <a:lnTo>
                    <a:pt x="683303" y="0"/>
                  </a:lnTo>
                  <a:lnTo>
                    <a:pt x="683303" y="280813"/>
                  </a:lnTo>
                  <a:lnTo>
                    <a:pt x="0" y="280813"/>
                  </a:lnTo>
                  <a:close/>
                </a:path>
              </a:pathLst>
            </a:custGeom>
            <a:solidFill>
              <a:srgbClr val="2C9F44"/>
            </a:solidFill>
          </p:spPr>
          <p:txBody>
            <a:bodyPr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Montserrat" pitchFamily="2" charset="77"/>
                </a:rPr>
                <a:t>Sponsored Search Contribution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200">
                  <a:solidFill>
                    <a:schemeClr val="bg1"/>
                  </a:solidFill>
                  <a:latin typeface="Montserrat" pitchFamily="2" charset="77"/>
                </a:rPr>
                <a:t>Sponsored Search Contribution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57212" y="7827838"/>
            <a:ext cx="2594417" cy="1066212"/>
            <a:chOff x="0" y="0"/>
            <a:chExt cx="683303" cy="2808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83303" cy="280813"/>
            </a:xfrm>
            <a:custGeom>
              <a:avLst/>
              <a:gdLst/>
              <a:ahLst/>
              <a:cxnLst/>
              <a:rect l="l" t="t" r="r" b="b"/>
              <a:pathLst>
                <a:path w="683303" h="280813">
                  <a:moveTo>
                    <a:pt x="0" y="0"/>
                  </a:moveTo>
                  <a:lnTo>
                    <a:pt x="683303" y="0"/>
                  </a:lnTo>
                  <a:lnTo>
                    <a:pt x="683303" y="280813"/>
                  </a:lnTo>
                  <a:lnTo>
                    <a:pt x="0" y="280813"/>
                  </a:lnTo>
                  <a:close/>
                </a:path>
              </a:pathLst>
            </a:custGeom>
            <a:solidFill>
              <a:srgbClr val="E41B2E"/>
            </a:solidFill>
          </p:spPr>
          <p:txBody>
            <a:bodyPr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Montserrat" pitchFamily="2" charset="77"/>
                </a:rPr>
                <a:t>Price Impacts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200">
                  <a:solidFill>
                    <a:schemeClr val="bg1"/>
                  </a:solidFill>
                  <a:latin typeface="Montserrat" pitchFamily="2" charset="77"/>
                </a:rPr>
                <a:t>Price Impacts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027853" y="7827838"/>
            <a:ext cx="2594417" cy="1066212"/>
            <a:chOff x="0" y="0"/>
            <a:chExt cx="683303" cy="2808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83303" cy="280813"/>
            </a:xfrm>
            <a:custGeom>
              <a:avLst/>
              <a:gdLst/>
              <a:ahLst/>
              <a:cxnLst/>
              <a:rect l="l" t="t" r="r" b="b"/>
              <a:pathLst>
                <a:path w="683303" h="280813">
                  <a:moveTo>
                    <a:pt x="0" y="0"/>
                  </a:moveTo>
                  <a:lnTo>
                    <a:pt x="683303" y="0"/>
                  </a:lnTo>
                  <a:lnTo>
                    <a:pt x="683303" y="280813"/>
                  </a:lnTo>
                  <a:lnTo>
                    <a:pt x="0" y="280813"/>
                  </a:lnTo>
                  <a:close/>
                </a:path>
              </a:pathLst>
            </a:custGeom>
            <a:solidFill>
              <a:srgbClr val="E41B2E"/>
            </a:solidFill>
          </p:spPr>
          <p:txBody>
            <a:bodyPr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Montserrat" pitchFamily="2" charset="77"/>
                </a:rPr>
                <a:t>Out of Stock Impacts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200">
                  <a:solidFill>
                    <a:schemeClr val="bg1"/>
                  </a:solidFill>
                  <a:latin typeface="Montserrat" pitchFamily="2" charset="77"/>
                </a:rPr>
                <a:t>Out Of Stock Impacts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898495" y="7827838"/>
            <a:ext cx="2594417" cy="1066212"/>
            <a:chOff x="0" y="0"/>
            <a:chExt cx="683303" cy="2808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83303" cy="280813"/>
            </a:xfrm>
            <a:custGeom>
              <a:avLst/>
              <a:gdLst/>
              <a:ahLst/>
              <a:cxnLst/>
              <a:rect l="l" t="t" r="r" b="b"/>
              <a:pathLst>
                <a:path w="683303" h="280813">
                  <a:moveTo>
                    <a:pt x="0" y="0"/>
                  </a:moveTo>
                  <a:lnTo>
                    <a:pt x="683303" y="0"/>
                  </a:lnTo>
                  <a:lnTo>
                    <a:pt x="683303" y="280813"/>
                  </a:lnTo>
                  <a:lnTo>
                    <a:pt x="0" y="280813"/>
                  </a:lnTo>
                  <a:close/>
                </a:path>
              </a:pathLst>
            </a:custGeom>
            <a:solidFill>
              <a:srgbClr val="E41B2E"/>
            </a:solidFill>
          </p:spPr>
          <p:txBody>
            <a:bodyPr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Montserrat" pitchFamily="2" charset="77"/>
                </a:rPr>
                <a:t>Inflation Rate Impacts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200">
                  <a:solidFill>
                    <a:schemeClr val="bg1"/>
                  </a:solidFill>
                  <a:latin typeface="Montserrat" pitchFamily="2" charset="77"/>
                </a:rPr>
                <a:t>Inflation Impacts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1069404" y="9072158"/>
            <a:ext cx="269348" cy="448913"/>
          </a:xfrm>
          <a:custGeom>
            <a:avLst/>
            <a:gdLst/>
            <a:ahLst/>
            <a:cxnLst/>
            <a:rect l="l" t="t" r="r" b="b"/>
            <a:pathLst>
              <a:path w="269348" h="448913">
                <a:moveTo>
                  <a:pt x="0" y="0"/>
                </a:moveTo>
                <a:lnTo>
                  <a:pt x="269348" y="0"/>
                </a:lnTo>
                <a:lnTo>
                  <a:pt x="269348" y="448913"/>
                </a:lnTo>
                <a:lnTo>
                  <a:pt x="0" y="448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8700" y="1467888"/>
            <a:ext cx="13186575" cy="1397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51"/>
              </a:lnSpc>
            </a:pPr>
            <a:r>
              <a:rPr lang="en-US" sz="9360">
                <a:solidFill>
                  <a:srgbClr val="2254C5"/>
                </a:solidFill>
                <a:latin typeface="Montserrat Semi-Bold Bold"/>
              </a:rPr>
              <a:t>What did we learn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95584" y="2827400"/>
            <a:ext cx="1998177" cy="32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1903">
                <a:solidFill>
                  <a:srgbClr val="2254C5"/>
                </a:solidFill>
                <a:latin typeface="Montserrat"/>
              </a:rPr>
              <a:t>Due-to Analysis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69404" y="3322445"/>
            <a:ext cx="1859515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2254C5"/>
                </a:solidFill>
                <a:latin typeface="Canva Sans"/>
              </a:rPr>
              <a:t>2021 week 45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90654" y="3322444"/>
            <a:ext cx="1859515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2254C5"/>
                </a:solidFill>
                <a:latin typeface="Canva Sans"/>
              </a:rPr>
              <a:t>2022 week 45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48522" y="9528222"/>
            <a:ext cx="6753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55%</a:t>
            </a:r>
          </a:p>
        </p:txBody>
      </p:sp>
      <p:sp>
        <p:nvSpPr>
          <p:cNvPr id="31" name="Freeform 31"/>
          <p:cNvSpPr/>
          <p:nvPr/>
        </p:nvSpPr>
        <p:spPr>
          <a:xfrm>
            <a:off x="4024136" y="9072158"/>
            <a:ext cx="269348" cy="448913"/>
          </a:xfrm>
          <a:custGeom>
            <a:avLst/>
            <a:gdLst/>
            <a:ahLst/>
            <a:cxnLst/>
            <a:rect l="l" t="t" r="r" b="b"/>
            <a:pathLst>
              <a:path w="269348" h="448913">
                <a:moveTo>
                  <a:pt x="0" y="0"/>
                </a:moveTo>
                <a:lnTo>
                  <a:pt x="269347" y="0"/>
                </a:lnTo>
                <a:lnTo>
                  <a:pt x="269347" y="448913"/>
                </a:lnTo>
                <a:lnTo>
                  <a:pt x="0" y="448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6795584" y="9072158"/>
            <a:ext cx="269348" cy="448913"/>
          </a:xfrm>
          <a:custGeom>
            <a:avLst/>
            <a:gdLst/>
            <a:ahLst/>
            <a:cxnLst/>
            <a:rect l="l" t="t" r="r" b="b"/>
            <a:pathLst>
              <a:path w="269348" h="448913">
                <a:moveTo>
                  <a:pt x="0" y="0"/>
                </a:moveTo>
                <a:lnTo>
                  <a:pt x="269348" y="0"/>
                </a:lnTo>
                <a:lnTo>
                  <a:pt x="269348" y="448913"/>
                </a:lnTo>
                <a:lnTo>
                  <a:pt x="0" y="448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-10800000">
            <a:off x="9690655" y="9072158"/>
            <a:ext cx="269348" cy="448913"/>
          </a:xfrm>
          <a:custGeom>
            <a:avLst/>
            <a:gdLst/>
            <a:ahLst/>
            <a:cxnLst/>
            <a:rect l="l" t="t" r="r" b="b"/>
            <a:pathLst>
              <a:path w="269348" h="448913">
                <a:moveTo>
                  <a:pt x="0" y="0"/>
                </a:moveTo>
                <a:lnTo>
                  <a:pt x="269348" y="0"/>
                </a:lnTo>
                <a:lnTo>
                  <a:pt x="269348" y="448913"/>
                </a:lnTo>
                <a:lnTo>
                  <a:pt x="0" y="448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 rot="60000">
            <a:off x="15809686" y="9528226"/>
            <a:ext cx="13111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- 4%</a:t>
            </a:r>
          </a:p>
        </p:txBody>
      </p:sp>
      <p:sp>
        <p:nvSpPr>
          <p:cNvPr id="35" name="Freeform 35"/>
          <p:cNvSpPr/>
          <p:nvPr/>
        </p:nvSpPr>
        <p:spPr>
          <a:xfrm rot="10702331">
            <a:off x="12657291" y="9072158"/>
            <a:ext cx="269348" cy="448913"/>
          </a:xfrm>
          <a:custGeom>
            <a:avLst/>
            <a:gdLst/>
            <a:ahLst/>
            <a:cxnLst/>
            <a:rect l="l" t="t" r="r" b="b"/>
            <a:pathLst>
              <a:path w="269348" h="448913">
                <a:moveTo>
                  <a:pt x="0" y="0"/>
                </a:moveTo>
                <a:lnTo>
                  <a:pt x="269347" y="0"/>
                </a:lnTo>
                <a:lnTo>
                  <a:pt x="269347" y="448913"/>
                </a:lnTo>
                <a:lnTo>
                  <a:pt x="0" y="448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3182098" y="9063765"/>
            <a:ext cx="74964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11,114</a:t>
            </a:r>
          </a:p>
        </p:txBody>
      </p:sp>
      <p:sp>
        <p:nvSpPr>
          <p:cNvPr id="37" name="Freeform 37"/>
          <p:cNvSpPr/>
          <p:nvPr/>
        </p:nvSpPr>
        <p:spPr>
          <a:xfrm rot="-10800000">
            <a:off x="15621608" y="9072158"/>
            <a:ext cx="269348" cy="448913"/>
          </a:xfrm>
          <a:custGeom>
            <a:avLst/>
            <a:gdLst/>
            <a:ahLst/>
            <a:cxnLst/>
            <a:rect l="l" t="t" r="r" b="b"/>
            <a:pathLst>
              <a:path w="269348" h="448913">
                <a:moveTo>
                  <a:pt x="0" y="0"/>
                </a:moveTo>
                <a:lnTo>
                  <a:pt x="269348" y="0"/>
                </a:lnTo>
                <a:lnTo>
                  <a:pt x="269348" y="448913"/>
                </a:lnTo>
                <a:lnTo>
                  <a:pt x="0" y="4489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0087840" y="9063765"/>
            <a:ext cx="116148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12,413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10341" y="9063765"/>
            <a:ext cx="13517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106,282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387117" y="9073290"/>
            <a:ext cx="125036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Montserrat Bold"/>
              </a:rPr>
              <a:t>126,937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452208" y="9528222"/>
            <a:ext cx="1120187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+ 119%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119718" y="9073290"/>
            <a:ext cx="125036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Montserrat Bold"/>
              </a:rPr>
              <a:t>7,741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215258" y="9528222"/>
            <a:ext cx="1059288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+ 7%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859487" y="9073290"/>
            <a:ext cx="1211596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Montserrat Bold"/>
              </a:rPr>
              <a:t>4,867</a:t>
            </a:r>
          </a:p>
        </p:txBody>
      </p:sp>
      <p:sp>
        <p:nvSpPr>
          <p:cNvPr id="45" name="TextBox 45"/>
          <p:cNvSpPr txBox="1"/>
          <p:nvPr/>
        </p:nvSpPr>
        <p:spPr>
          <a:xfrm rot="60000">
            <a:off x="12901322" y="9528226"/>
            <a:ext cx="13111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- 10%</a:t>
            </a:r>
          </a:p>
        </p:txBody>
      </p:sp>
      <p:sp>
        <p:nvSpPr>
          <p:cNvPr id="46" name="TextBox 46"/>
          <p:cNvSpPr txBox="1"/>
          <p:nvPr/>
        </p:nvSpPr>
        <p:spPr>
          <a:xfrm rot="60000">
            <a:off x="10012983" y="9528226"/>
            <a:ext cx="13111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Montserrat Classic"/>
              </a:rPr>
              <a:t>- 12%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8D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61348"/>
            <a:ext cx="6437939" cy="0"/>
          </a:xfrm>
          <a:prstGeom prst="line">
            <a:avLst/>
          </a:prstGeom>
          <a:ln w="28575" cap="flat">
            <a:solidFill>
              <a:srgbClr val="DCE7E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9728445"/>
            <a:ext cx="18395101" cy="0"/>
          </a:xfrm>
          <a:prstGeom prst="line">
            <a:avLst/>
          </a:prstGeom>
          <a:ln w="38100" cap="flat">
            <a:solidFill>
              <a:srgbClr val="DCE7E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7596" y="4264978"/>
            <a:ext cx="16032807" cy="162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85"/>
              </a:lnSpc>
            </a:pPr>
            <a:r>
              <a:rPr lang="en-US" sz="9489" dirty="0">
                <a:solidFill>
                  <a:srgbClr val="FFFFFF"/>
                </a:solidFill>
                <a:latin typeface="Montserrat Semi-Bold Bold"/>
              </a:rPr>
              <a:t>Could we make it better?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61348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9728445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71235" y="3309057"/>
            <a:ext cx="4601996" cy="2716127"/>
          </a:xfrm>
          <a:custGeom>
            <a:avLst/>
            <a:gdLst/>
            <a:ahLst/>
            <a:cxnLst/>
            <a:rect l="l" t="t" r="r" b="b"/>
            <a:pathLst>
              <a:path w="4601996" h="2716127">
                <a:moveTo>
                  <a:pt x="0" y="0"/>
                </a:moveTo>
                <a:lnTo>
                  <a:pt x="4601996" y="0"/>
                </a:lnTo>
                <a:lnTo>
                  <a:pt x="4601996" y="2716127"/>
                </a:lnTo>
                <a:lnTo>
                  <a:pt x="0" y="2716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509" y="6175598"/>
            <a:ext cx="4336038" cy="3082702"/>
          </a:xfrm>
          <a:custGeom>
            <a:avLst/>
            <a:gdLst/>
            <a:ahLst/>
            <a:cxnLst/>
            <a:rect l="l" t="t" r="r" b="b"/>
            <a:pathLst>
              <a:path w="4336038" h="3082702">
                <a:moveTo>
                  <a:pt x="0" y="0"/>
                </a:moveTo>
                <a:lnTo>
                  <a:pt x="4336038" y="0"/>
                </a:lnTo>
                <a:lnTo>
                  <a:pt x="4336038" y="3082702"/>
                </a:lnTo>
                <a:lnTo>
                  <a:pt x="0" y="3082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12926" y="3621074"/>
            <a:ext cx="11277512" cy="532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2254C5"/>
                </a:solidFill>
                <a:latin typeface="Montserrat" pitchFamily="2" charset="77"/>
              </a:rPr>
              <a:t>Feature Scaling: the optimal baselines for model interpretation.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2254C5"/>
                </a:solidFill>
                <a:latin typeface="Montserrat" pitchFamily="2" charset="77"/>
              </a:rPr>
              <a:t>Outlier Management: Improve baseline learning </a:t>
            </a:r>
          </a:p>
          <a:p>
            <a:pPr marL="1165860" lvl="2" indent="-388620">
              <a:lnSpc>
                <a:spcPts val="3779"/>
              </a:lnSpc>
              <a:buFont typeface="Arial"/>
              <a:buChar char="⚬"/>
            </a:pPr>
            <a:r>
              <a:rPr lang="en-US" sz="2700" dirty="0">
                <a:solidFill>
                  <a:srgbClr val="2254C5"/>
                </a:solidFill>
                <a:latin typeface="Montserrat" pitchFamily="2" charset="77"/>
              </a:rPr>
              <a:t>Stock-out</a:t>
            </a:r>
          </a:p>
          <a:p>
            <a:pPr marL="1165860" lvl="2" indent="-388620">
              <a:lnSpc>
                <a:spcPts val="3779"/>
              </a:lnSpc>
              <a:buFont typeface="Arial"/>
              <a:buChar char="⚬"/>
            </a:pPr>
            <a:r>
              <a:rPr lang="en-US" sz="2700" dirty="0">
                <a:solidFill>
                  <a:srgbClr val="2254C5"/>
                </a:solidFill>
                <a:latin typeface="Montserrat" pitchFamily="2" charset="77"/>
              </a:rPr>
              <a:t>Unforeseen sales spikes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2254C5"/>
                </a:solidFill>
                <a:latin typeface="Montserrat" pitchFamily="2" charset="77"/>
              </a:rPr>
              <a:t>Consumer Behavior: Gain insights into consumer response to changes in pricing.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2254C5"/>
                </a:solidFill>
                <a:latin typeface="Montserrat" pitchFamily="2" charset="77"/>
              </a:rPr>
              <a:t>Economic Influences: Develop strategies based on the interpretation of macroeconomic impacts.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2254C5"/>
                </a:solidFill>
                <a:latin typeface="Montserrat" pitchFamily="2" charset="77"/>
              </a:rPr>
              <a:t>Non-Linear Dynamics: Understand the non-linear impacts stemming from different factors.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388506" y="3309057"/>
            <a:ext cx="460341" cy="2812583"/>
            <a:chOff x="0" y="0"/>
            <a:chExt cx="121242" cy="7407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242" cy="740763"/>
            </a:xfrm>
            <a:custGeom>
              <a:avLst/>
              <a:gdLst/>
              <a:ahLst/>
              <a:cxnLst/>
              <a:rect l="l" t="t" r="r" b="b"/>
              <a:pathLst>
                <a:path w="121242" h="740763">
                  <a:moveTo>
                    <a:pt x="0" y="0"/>
                  </a:moveTo>
                  <a:lnTo>
                    <a:pt x="121242" y="0"/>
                  </a:lnTo>
                  <a:lnTo>
                    <a:pt x="121242" y="740763"/>
                  </a:lnTo>
                  <a:lnTo>
                    <a:pt x="0" y="740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D92424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71235" y="1820977"/>
            <a:ext cx="12869530" cy="117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4"/>
              </a:lnSpc>
            </a:pPr>
            <a:r>
              <a:rPr lang="en-US" sz="6860">
                <a:solidFill>
                  <a:srgbClr val="2254C5"/>
                </a:solidFill>
                <a:latin typeface="Montserrat Semi-Bold Bold"/>
              </a:rPr>
              <a:t>Increasing Explainability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332395" y="3309057"/>
            <a:ext cx="585377" cy="2812583"/>
            <a:chOff x="0" y="0"/>
            <a:chExt cx="154173" cy="7407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173" cy="740763"/>
            </a:xfrm>
            <a:custGeom>
              <a:avLst/>
              <a:gdLst/>
              <a:ahLst/>
              <a:cxnLst/>
              <a:rect l="l" t="t" r="r" b="b"/>
              <a:pathLst>
                <a:path w="154173" h="740763">
                  <a:moveTo>
                    <a:pt x="0" y="0"/>
                  </a:moveTo>
                  <a:lnTo>
                    <a:pt x="154173" y="0"/>
                  </a:lnTo>
                  <a:lnTo>
                    <a:pt x="154173" y="740763"/>
                  </a:lnTo>
                  <a:lnTo>
                    <a:pt x="0" y="740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D92424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25988" y="8372144"/>
            <a:ext cx="1006407" cy="548357"/>
            <a:chOff x="0" y="0"/>
            <a:chExt cx="265062" cy="1444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5062" cy="144423"/>
            </a:xfrm>
            <a:custGeom>
              <a:avLst/>
              <a:gdLst/>
              <a:ahLst/>
              <a:cxnLst/>
              <a:rect l="l" t="t" r="r" b="b"/>
              <a:pathLst>
                <a:path w="265062" h="144423">
                  <a:moveTo>
                    <a:pt x="0" y="0"/>
                  </a:moveTo>
                  <a:lnTo>
                    <a:pt x="265062" y="0"/>
                  </a:lnTo>
                  <a:lnTo>
                    <a:pt x="265062" y="144423"/>
                  </a:lnTo>
                  <a:lnTo>
                    <a:pt x="0" y="1444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D92424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254526" y="6339509"/>
            <a:ext cx="288065" cy="318697"/>
            <a:chOff x="0" y="0"/>
            <a:chExt cx="75869" cy="839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869" cy="83937"/>
            </a:xfrm>
            <a:custGeom>
              <a:avLst/>
              <a:gdLst/>
              <a:ahLst/>
              <a:cxnLst/>
              <a:rect l="l" t="t" r="r" b="b"/>
              <a:pathLst>
                <a:path w="75869" h="83937">
                  <a:moveTo>
                    <a:pt x="0" y="0"/>
                  </a:moveTo>
                  <a:lnTo>
                    <a:pt x="75869" y="0"/>
                  </a:lnTo>
                  <a:lnTo>
                    <a:pt x="75869" y="83937"/>
                  </a:lnTo>
                  <a:lnTo>
                    <a:pt x="0" y="83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D92424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61348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9728445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371235" y="1820977"/>
            <a:ext cx="12869530" cy="117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4"/>
              </a:lnSpc>
            </a:pPr>
            <a:r>
              <a:rPr lang="en-US" sz="6860">
                <a:solidFill>
                  <a:srgbClr val="2254C5"/>
                </a:solidFill>
                <a:latin typeface="Montserrat Semi-Bold Bold"/>
              </a:rPr>
              <a:t>Our Insights</a:t>
            </a:r>
          </a:p>
        </p:txBody>
      </p:sp>
      <p:sp>
        <p:nvSpPr>
          <p:cNvPr id="5" name="Freeform 5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339309"/>
            <a:ext cx="15714962" cy="4878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254C5"/>
                </a:solidFill>
                <a:latin typeface="Montserrat" pitchFamily="2" charset="77"/>
              </a:rPr>
              <a:t>Frequentist approach: swift and simple; Bayesian approach: utilizes prior knowledge, good for small data.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2254C5"/>
              </a:solidFill>
              <a:latin typeface="Montserrat" pitchFamily="2" charset="77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254C5"/>
                </a:solidFill>
                <a:latin typeface="Montserrat" pitchFamily="2" charset="77"/>
              </a:rPr>
              <a:t>In MMM, </a:t>
            </a:r>
            <a:r>
              <a:rPr lang="en-US" sz="3399" dirty="0" err="1">
                <a:solidFill>
                  <a:srgbClr val="2254C5"/>
                </a:solidFill>
                <a:latin typeface="Montserrat" pitchFamily="2" charset="77"/>
              </a:rPr>
              <a:t>explainability</a:t>
            </a:r>
            <a:r>
              <a:rPr lang="en-US" sz="3399" dirty="0">
                <a:solidFill>
                  <a:srgbClr val="2254C5"/>
                </a:solidFill>
                <a:latin typeface="Montserrat" pitchFamily="2" charset="77"/>
              </a:rPr>
              <a:t> is key, and feature engineering boosts it.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2254C5"/>
              </a:solidFill>
              <a:latin typeface="Montserrat" pitchFamily="2" charset="77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2254C5"/>
                </a:solidFill>
                <a:latin typeface="Montserrat" pitchFamily="2" charset="77"/>
              </a:rPr>
              <a:t>MMM's application is an iterative process, demanding close collaboration between data scientists and business stakeholders for the optimal outcome.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61348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9728445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 descr="Source: Chan, David and Mike Perry. “Challenges and Opportunities in Media Mix Modeling.” (2017)."/>
          <p:cNvSpPr/>
          <p:nvPr/>
        </p:nvSpPr>
        <p:spPr>
          <a:xfrm>
            <a:off x="10585869" y="5692324"/>
            <a:ext cx="7309792" cy="3489191"/>
          </a:xfrm>
          <a:custGeom>
            <a:avLst/>
            <a:gdLst/>
            <a:ahLst/>
            <a:cxnLst/>
            <a:rect l="l" t="t" r="r" b="b"/>
            <a:pathLst>
              <a:path w="7309792" h="3489191">
                <a:moveTo>
                  <a:pt x="0" y="0"/>
                </a:moveTo>
                <a:lnTo>
                  <a:pt x="7309793" y="0"/>
                </a:lnTo>
                <a:lnTo>
                  <a:pt x="7309793" y="3489191"/>
                </a:lnTo>
                <a:lnTo>
                  <a:pt x="0" y="3489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73841" y="2997913"/>
            <a:ext cx="3086101" cy="3266930"/>
            <a:chOff x="-106546" y="-246115"/>
            <a:chExt cx="812800" cy="860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9708" cy="381152"/>
            </a:xfrm>
            <a:custGeom>
              <a:avLst/>
              <a:gdLst/>
              <a:ahLst/>
              <a:cxnLst/>
              <a:rect l="l" t="t" r="r" b="b"/>
              <a:pathLst>
                <a:path w="599708" h="381152">
                  <a:moveTo>
                    <a:pt x="173401" y="0"/>
                  </a:moveTo>
                  <a:lnTo>
                    <a:pt x="426307" y="0"/>
                  </a:lnTo>
                  <a:cubicBezTo>
                    <a:pt x="472296" y="0"/>
                    <a:pt x="516401" y="18269"/>
                    <a:pt x="548920" y="50788"/>
                  </a:cubicBezTo>
                  <a:cubicBezTo>
                    <a:pt x="581439" y="83307"/>
                    <a:pt x="599708" y="127412"/>
                    <a:pt x="599708" y="173401"/>
                  </a:cubicBezTo>
                  <a:lnTo>
                    <a:pt x="599708" y="207751"/>
                  </a:lnTo>
                  <a:cubicBezTo>
                    <a:pt x="599708" y="253740"/>
                    <a:pt x="581439" y="297845"/>
                    <a:pt x="548920" y="330364"/>
                  </a:cubicBezTo>
                  <a:cubicBezTo>
                    <a:pt x="516401" y="362883"/>
                    <a:pt x="472296" y="381152"/>
                    <a:pt x="426307" y="381152"/>
                  </a:cubicBezTo>
                  <a:lnTo>
                    <a:pt x="173401" y="381152"/>
                  </a:lnTo>
                  <a:cubicBezTo>
                    <a:pt x="127412" y="381152"/>
                    <a:pt x="83307" y="362883"/>
                    <a:pt x="50788" y="330364"/>
                  </a:cubicBezTo>
                  <a:cubicBezTo>
                    <a:pt x="18269" y="297845"/>
                    <a:pt x="0" y="253740"/>
                    <a:pt x="0" y="207751"/>
                  </a:cubicBezTo>
                  <a:lnTo>
                    <a:pt x="0" y="173401"/>
                  </a:lnTo>
                  <a:cubicBezTo>
                    <a:pt x="0" y="127412"/>
                    <a:pt x="18269" y="83307"/>
                    <a:pt x="50788" y="50788"/>
                  </a:cubicBezTo>
                  <a:cubicBezTo>
                    <a:pt x="83307" y="18269"/>
                    <a:pt x="127412" y="0"/>
                    <a:pt x="173401" y="0"/>
                  </a:cubicBezTo>
                  <a:close/>
                </a:path>
              </a:pathLst>
            </a:custGeom>
            <a:solidFill>
              <a:srgbClr val="2C439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06546" y="-24611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Montserrat Bold"/>
                </a:rPr>
                <a:t>MMM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30923" y="5982368"/>
            <a:ext cx="3086101" cy="3266930"/>
            <a:chOff x="-32784" y="-238545"/>
            <a:chExt cx="812800" cy="8604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7233" cy="381152"/>
            </a:xfrm>
            <a:custGeom>
              <a:avLst/>
              <a:gdLst/>
              <a:ahLst/>
              <a:cxnLst/>
              <a:rect l="l" t="t" r="r" b="b"/>
              <a:pathLst>
                <a:path w="747233" h="381152">
                  <a:moveTo>
                    <a:pt x="139167" y="0"/>
                  </a:moveTo>
                  <a:lnTo>
                    <a:pt x="608066" y="0"/>
                  </a:lnTo>
                  <a:cubicBezTo>
                    <a:pt x="684926" y="0"/>
                    <a:pt x="747233" y="62307"/>
                    <a:pt x="747233" y="139167"/>
                  </a:cubicBezTo>
                  <a:lnTo>
                    <a:pt x="747233" y="241985"/>
                  </a:lnTo>
                  <a:cubicBezTo>
                    <a:pt x="747233" y="318845"/>
                    <a:pt x="684926" y="381152"/>
                    <a:pt x="608066" y="381152"/>
                  </a:cubicBezTo>
                  <a:lnTo>
                    <a:pt x="139167" y="381152"/>
                  </a:lnTo>
                  <a:cubicBezTo>
                    <a:pt x="62307" y="381152"/>
                    <a:pt x="0" y="318845"/>
                    <a:pt x="0" y="241985"/>
                  </a:cubicBezTo>
                  <a:lnTo>
                    <a:pt x="0" y="139167"/>
                  </a:lnTo>
                  <a:cubicBezTo>
                    <a:pt x="0" y="62307"/>
                    <a:pt x="62307" y="0"/>
                    <a:pt x="139167" y="0"/>
                  </a:cubicBezTo>
                  <a:close/>
                </a:path>
              </a:pathLst>
            </a:custGeom>
            <a:solidFill>
              <a:srgbClr val="E41B2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-32784" y="-23854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Montserrat Bold"/>
                </a:rPr>
                <a:t>Measurements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7303" y="6024540"/>
            <a:ext cx="3086101" cy="3266930"/>
            <a:chOff x="-101777" y="-227438"/>
            <a:chExt cx="812800" cy="8604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99708" cy="381152"/>
            </a:xfrm>
            <a:custGeom>
              <a:avLst/>
              <a:gdLst/>
              <a:ahLst/>
              <a:cxnLst/>
              <a:rect l="l" t="t" r="r" b="b"/>
              <a:pathLst>
                <a:path w="599708" h="381152">
                  <a:moveTo>
                    <a:pt x="173401" y="0"/>
                  </a:moveTo>
                  <a:lnTo>
                    <a:pt x="426307" y="0"/>
                  </a:lnTo>
                  <a:cubicBezTo>
                    <a:pt x="472296" y="0"/>
                    <a:pt x="516401" y="18269"/>
                    <a:pt x="548920" y="50788"/>
                  </a:cubicBezTo>
                  <a:cubicBezTo>
                    <a:pt x="581439" y="83307"/>
                    <a:pt x="599708" y="127412"/>
                    <a:pt x="599708" y="173401"/>
                  </a:cubicBezTo>
                  <a:lnTo>
                    <a:pt x="599708" y="207751"/>
                  </a:lnTo>
                  <a:cubicBezTo>
                    <a:pt x="599708" y="253740"/>
                    <a:pt x="581439" y="297845"/>
                    <a:pt x="548920" y="330364"/>
                  </a:cubicBezTo>
                  <a:cubicBezTo>
                    <a:pt x="516401" y="362883"/>
                    <a:pt x="472296" y="381152"/>
                    <a:pt x="426307" y="381152"/>
                  </a:cubicBezTo>
                  <a:lnTo>
                    <a:pt x="173401" y="381152"/>
                  </a:lnTo>
                  <a:cubicBezTo>
                    <a:pt x="127412" y="381152"/>
                    <a:pt x="83307" y="362883"/>
                    <a:pt x="50788" y="330364"/>
                  </a:cubicBezTo>
                  <a:cubicBezTo>
                    <a:pt x="18269" y="297845"/>
                    <a:pt x="0" y="253740"/>
                    <a:pt x="0" y="207751"/>
                  </a:cubicBezTo>
                  <a:lnTo>
                    <a:pt x="0" y="173401"/>
                  </a:lnTo>
                  <a:cubicBezTo>
                    <a:pt x="0" y="127412"/>
                    <a:pt x="18269" y="83307"/>
                    <a:pt x="50788" y="50788"/>
                  </a:cubicBezTo>
                  <a:cubicBezTo>
                    <a:pt x="83307" y="18269"/>
                    <a:pt x="127412" y="0"/>
                    <a:pt x="173401" y="0"/>
                  </a:cubicBezTo>
                  <a:close/>
                </a:path>
              </a:pathLst>
            </a:custGeom>
            <a:solidFill>
              <a:srgbClr val="F78D1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-101777" y="-227438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rgbClr val="FFFFFF"/>
                  </a:solidFill>
                  <a:latin typeface="Montserrat Bold"/>
                </a:rPr>
                <a:t>Predictions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7201758">
            <a:off x="2137541" y="5879656"/>
            <a:ext cx="1399520" cy="423355"/>
          </a:xfrm>
          <a:custGeom>
            <a:avLst/>
            <a:gdLst/>
            <a:ahLst/>
            <a:cxnLst/>
            <a:rect l="l" t="t" r="r" b="b"/>
            <a:pathLst>
              <a:path w="1399520" h="423355">
                <a:moveTo>
                  <a:pt x="0" y="0"/>
                </a:moveTo>
                <a:lnTo>
                  <a:pt x="1399520" y="0"/>
                </a:lnTo>
                <a:lnTo>
                  <a:pt x="1399520" y="423355"/>
                </a:lnTo>
                <a:lnTo>
                  <a:pt x="0" y="42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663318" y="7342330"/>
            <a:ext cx="1399520" cy="423355"/>
          </a:xfrm>
          <a:custGeom>
            <a:avLst/>
            <a:gdLst/>
            <a:ahLst/>
            <a:cxnLst/>
            <a:rect l="l" t="t" r="r" b="b"/>
            <a:pathLst>
              <a:path w="1399520" h="423355">
                <a:moveTo>
                  <a:pt x="0" y="0"/>
                </a:moveTo>
                <a:lnTo>
                  <a:pt x="1399520" y="0"/>
                </a:lnTo>
                <a:lnTo>
                  <a:pt x="1399520" y="423355"/>
                </a:lnTo>
                <a:lnTo>
                  <a:pt x="0" y="42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7908693">
            <a:off x="5265496" y="5879656"/>
            <a:ext cx="1399520" cy="423355"/>
          </a:xfrm>
          <a:custGeom>
            <a:avLst/>
            <a:gdLst/>
            <a:ahLst/>
            <a:cxnLst/>
            <a:rect l="l" t="t" r="r" b="b"/>
            <a:pathLst>
              <a:path w="1399520" h="423355">
                <a:moveTo>
                  <a:pt x="0" y="0"/>
                </a:moveTo>
                <a:lnTo>
                  <a:pt x="1399520" y="0"/>
                </a:lnTo>
                <a:lnTo>
                  <a:pt x="1399520" y="423355"/>
                </a:lnTo>
                <a:lnTo>
                  <a:pt x="0" y="423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214335" y="1732967"/>
            <a:ext cx="4052860" cy="3136210"/>
          </a:xfrm>
          <a:custGeom>
            <a:avLst/>
            <a:gdLst/>
            <a:ahLst/>
            <a:cxnLst/>
            <a:rect l="l" t="t" r="r" b="b"/>
            <a:pathLst>
              <a:path w="4052860" h="3136210">
                <a:moveTo>
                  <a:pt x="0" y="0"/>
                </a:moveTo>
                <a:lnTo>
                  <a:pt x="4052860" y="0"/>
                </a:lnTo>
                <a:lnTo>
                  <a:pt x="4052860" y="3136211"/>
                </a:lnTo>
                <a:lnTo>
                  <a:pt x="0" y="31362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71235" y="1820977"/>
            <a:ext cx="12869530" cy="117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4"/>
              </a:lnSpc>
            </a:pPr>
            <a:r>
              <a:rPr lang="en-US" sz="6860">
                <a:solidFill>
                  <a:srgbClr val="2254C5"/>
                </a:solidFill>
                <a:latin typeface="Montserrat Semi-Bold Bold"/>
              </a:rPr>
              <a:t>Other Challenges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0935" y="9793389"/>
            <a:ext cx="7410152" cy="19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5A5A5A"/>
                </a:solidFill>
                <a:latin typeface="Montserrat Classic"/>
              </a:rPr>
              <a:t>Source: Chan, David and Mike Perry. “Challenges and Opportunities in Media Mix Modeling.” (2017).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31340" y="5428651"/>
            <a:ext cx="2418851" cy="289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27" dirty="0">
                <a:solidFill>
                  <a:srgbClr val="000000"/>
                </a:solidFill>
                <a:latin typeface="Canva Sans"/>
              </a:rPr>
              <a:t>Limited data range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252502" y="1394294"/>
            <a:ext cx="1976526" cy="289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8"/>
              </a:lnSpc>
            </a:pPr>
            <a:r>
              <a:rPr lang="en-US" sz="1727" dirty="0">
                <a:solidFill>
                  <a:srgbClr val="000000"/>
                </a:solidFill>
                <a:latin typeface="Canva Sans"/>
              </a:rPr>
              <a:t>Model Uncertainty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60596" y="7936978"/>
            <a:ext cx="1604962" cy="39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sz="2318">
                <a:solidFill>
                  <a:srgbClr val="2C4394"/>
                </a:solidFill>
                <a:latin typeface="Canva Sans"/>
              </a:rPr>
              <a:t>Hypothesis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35789" y="5693028"/>
            <a:ext cx="3140422" cy="39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sz="2318">
                <a:solidFill>
                  <a:srgbClr val="2C4394"/>
                </a:solidFill>
                <a:latin typeface="Canva Sans"/>
              </a:rPr>
              <a:t>Feedback &amp; Validation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5559" y="5693028"/>
            <a:ext cx="892820" cy="398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sz="2318">
                <a:solidFill>
                  <a:srgbClr val="2C4394"/>
                </a:solidFill>
                <a:latin typeface="Canva Sans"/>
              </a:rPr>
              <a:t>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511474" y="3353979"/>
            <a:ext cx="4478723" cy="1190150"/>
          </a:xfrm>
          <a:custGeom>
            <a:avLst/>
            <a:gdLst/>
            <a:ahLst/>
            <a:cxnLst/>
            <a:rect l="l" t="t" r="r" b="b"/>
            <a:pathLst>
              <a:path w="4478723" h="1190150">
                <a:moveTo>
                  <a:pt x="0" y="0"/>
                </a:moveTo>
                <a:lnTo>
                  <a:pt x="4478724" y="0"/>
                </a:lnTo>
                <a:lnTo>
                  <a:pt x="4478724" y="1190150"/>
                </a:lnTo>
                <a:lnTo>
                  <a:pt x="0" y="1190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2972707">
            <a:off x="13682648" y="4352896"/>
            <a:ext cx="8187994" cy="8595409"/>
            <a:chOff x="0" y="0"/>
            <a:chExt cx="812800" cy="853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53243"/>
            </a:xfrm>
            <a:custGeom>
              <a:avLst/>
              <a:gdLst/>
              <a:ahLst/>
              <a:cxnLst/>
              <a:rect l="l" t="t" r="r" b="b"/>
              <a:pathLst>
                <a:path w="812800" h="853243">
                  <a:moveTo>
                    <a:pt x="406400" y="853243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853243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279216">
            <a:off x="11373836" y="-4223102"/>
            <a:ext cx="9754896" cy="9346972"/>
            <a:chOff x="0" y="0"/>
            <a:chExt cx="854412" cy="8186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4412" cy="818683"/>
            </a:xfrm>
            <a:custGeom>
              <a:avLst/>
              <a:gdLst/>
              <a:ahLst/>
              <a:cxnLst/>
              <a:rect l="l" t="t" r="r" b="b"/>
              <a:pathLst>
                <a:path w="854412" h="818683">
                  <a:moveTo>
                    <a:pt x="427206" y="818683"/>
                  </a:moveTo>
                  <a:lnTo>
                    <a:pt x="854412" y="0"/>
                  </a:lnTo>
                  <a:lnTo>
                    <a:pt x="0" y="0"/>
                  </a:lnTo>
                  <a:lnTo>
                    <a:pt x="427206" y="818683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8085" y="1215649"/>
            <a:ext cx="3269252" cy="1089259"/>
            <a:chOff x="0" y="-38100"/>
            <a:chExt cx="861038" cy="3387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1038" cy="237969"/>
            </a:xfrm>
            <a:custGeom>
              <a:avLst/>
              <a:gdLst/>
              <a:ahLst/>
              <a:cxnLst/>
              <a:rect l="l" t="t" r="r" b="b"/>
              <a:pathLst>
                <a:path w="861038" h="237969">
                  <a:moveTo>
                    <a:pt x="118985" y="0"/>
                  </a:moveTo>
                  <a:lnTo>
                    <a:pt x="742053" y="0"/>
                  </a:lnTo>
                  <a:cubicBezTo>
                    <a:pt x="807766" y="0"/>
                    <a:pt x="861038" y="53271"/>
                    <a:pt x="861038" y="118985"/>
                  </a:cubicBezTo>
                  <a:lnTo>
                    <a:pt x="861038" y="118985"/>
                  </a:lnTo>
                  <a:cubicBezTo>
                    <a:pt x="861038" y="184698"/>
                    <a:pt x="807766" y="237969"/>
                    <a:pt x="742053" y="237969"/>
                  </a:cubicBezTo>
                  <a:lnTo>
                    <a:pt x="118985" y="237969"/>
                  </a:lnTo>
                  <a:cubicBezTo>
                    <a:pt x="53271" y="237969"/>
                    <a:pt x="0" y="184698"/>
                    <a:pt x="0" y="118985"/>
                  </a:cubicBezTo>
                  <a:lnTo>
                    <a:pt x="0" y="118985"/>
                  </a:lnTo>
                  <a:cubicBezTo>
                    <a:pt x="0" y="53271"/>
                    <a:pt x="53271" y="0"/>
                    <a:pt x="118985" y="0"/>
                  </a:cubicBezTo>
                  <a:close/>
                </a:path>
              </a:pathLst>
            </a:custGeom>
            <a:solidFill>
              <a:srgbClr val="65CEF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33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chemeClr val="bg1"/>
                  </a:solidFill>
                  <a:latin typeface="Montserrat Bold"/>
                </a:rPr>
                <a:t>CUSTOMERS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459763"/>
            <a:ext cx="3269252" cy="1249667"/>
            <a:chOff x="0" y="-47625"/>
            <a:chExt cx="861038" cy="3291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61038" cy="237969"/>
            </a:xfrm>
            <a:custGeom>
              <a:avLst/>
              <a:gdLst/>
              <a:ahLst/>
              <a:cxnLst/>
              <a:rect l="l" t="t" r="r" b="b"/>
              <a:pathLst>
                <a:path w="861038" h="237969">
                  <a:moveTo>
                    <a:pt x="118985" y="0"/>
                  </a:moveTo>
                  <a:lnTo>
                    <a:pt x="742053" y="0"/>
                  </a:lnTo>
                  <a:cubicBezTo>
                    <a:pt x="807766" y="0"/>
                    <a:pt x="861038" y="53271"/>
                    <a:pt x="861038" y="118985"/>
                  </a:cubicBezTo>
                  <a:lnTo>
                    <a:pt x="861038" y="118985"/>
                  </a:lnTo>
                  <a:cubicBezTo>
                    <a:pt x="861038" y="184698"/>
                    <a:pt x="807766" y="237969"/>
                    <a:pt x="742053" y="237969"/>
                  </a:cubicBezTo>
                  <a:lnTo>
                    <a:pt x="118985" y="237969"/>
                  </a:lnTo>
                  <a:cubicBezTo>
                    <a:pt x="53271" y="237969"/>
                    <a:pt x="0" y="184698"/>
                    <a:pt x="0" y="118985"/>
                  </a:cubicBezTo>
                  <a:lnTo>
                    <a:pt x="0" y="118985"/>
                  </a:lnTo>
                  <a:cubicBezTo>
                    <a:pt x="0" y="53271"/>
                    <a:pt x="53271" y="0"/>
                    <a:pt x="118985" y="0"/>
                  </a:cubicBezTo>
                  <a:close/>
                </a:path>
              </a:pathLst>
            </a:custGeom>
            <a:solidFill>
              <a:srgbClr val="F78D1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32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chemeClr val="bg1"/>
                  </a:solidFill>
                  <a:latin typeface="Montserrat Bold"/>
                </a:rPr>
                <a:t>BRANDS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679957"/>
            <a:ext cx="3269252" cy="1249667"/>
            <a:chOff x="0" y="-47625"/>
            <a:chExt cx="861038" cy="3291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1038" cy="237969"/>
            </a:xfrm>
            <a:custGeom>
              <a:avLst/>
              <a:gdLst/>
              <a:ahLst/>
              <a:cxnLst/>
              <a:rect l="l" t="t" r="r" b="b"/>
              <a:pathLst>
                <a:path w="861038" h="237969">
                  <a:moveTo>
                    <a:pt x="118985" y="0"/>
                  </a:moveTo>
                  <a:lnTo>
                    <a:pt x="742053" y="0"/>
                  </a:lnTo>
                  <a:cubicBezTo>
                    <a:pt x="807766" y="0"/>
                    <a:pt x="861038" y="53271"/>
                    <a:pt x="861038" y="118985"/>
                  </a:cubicBezTo>
                  <a:lnTo>
                    <a:pt x="861038" y="118985"/>
                  </a:lnTo>
                  <a:cubicBezTo>
                    <a:pt x="861038" y="184698"/>
                    <a:pt x="807766" y="237969"/>
                    <a:pt x="742053" y="237969"/>
                  </a:cubicBezTo>
                  <a:lnTo>
                    <a:pt x="118985" y="237969"/>
                  </a:lnTo>
                  <a:cubicBezTo>
                    <a:pt x="53271" y="237969"/>
                    <a:pt x="0" y="184698"/>
                    <a:pt x="0" y="118985"/>
                  </a:cubicBezTo>
                  <a:lnTo>
                    <a:pt x="0" y="118985"/>
                  </a:lnTo>
                  <a:cubicBezTo>
                    <a:pt x="0" y="53271"/>
                    <a:pt x="53271" y="0"/>
                    <a:pt x="118985" y="0"/>
                  </a:cubicBezTo>
                  <a:close/>
                </a:path>
              </a:pathLst>
            </a:custGeom>
            <a:solidFill>
              <a:srgbClr val="2C439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32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chemeClr val="bg1"/>
                  </a:solidFill>
                  <a:latin typeface="Montserrat Bold"/>
                </a:rPr>
                <a:t>FUNCTIONS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661886" y="6679957"/>
            <a:ext cx="1476893" cy="1706865"/>
            <a:chOff x="0" y="-47625"/>
            <a:chExt cx="388976" cy="44954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8976" cy="320979"/>
            </a:xfrm>
            <a:custGeom>
              <a:avLst/>
              <a:gdLst/>
              <a:ahLst/>
              <a:cxnLst/>
              <a:rect l="l" t="t" r="r" b="b"/>
              <a:pathLst>
                <a:path w="388976" h="320979">
                  <a:moveTo>
                    <a:pt x="0" y="0"/>
                  </a:moveTo>
                  <a:lnTo>
                    <a:pt x="388976" y="0"/>
                  </a:lnTo>
                  <a:lnTo>
                    <a:pt x="388976" y="320979"/>
                  </a:lnTo>
                  <a:lnTo>
                    <a:pt x="0" y="32097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72897" cy="449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chemeClr val="bg1"/>
                  </a:solidFill>
                  <a:latin typeface="Montserrat Bold"/>
                </a:rPr>
                <a:t>sales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336124" y="6679957"/>
            <a:ext cx="1415842" cy="1706865"/>
            <a:chOff x="0" y="-47625"/>
            <a:chExt cx="372897" cy="44954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72897" cy="320979"/>
            </a:xfrm>
            <a:custGeom>
              <a:avLst/>
              <a:gdLst/>
              <a:ahLst/>
              <a:cxnLst/>
              <a:rect l="l" t="t" r="r" b="b"/>
              <a:pathLst>
                <a:path w="372897" h="320979">
                  <a:moveTo>
                    <a:pt x="0" y="0"/>
                  </a:moveTo>
                  <a:lnTo>
                    <a:pt x="372897" y="0"/>
                  </a:lnTo>
                  <a:lnTo>
                    <a:pt x="372897" y="320979"/>
                  </a:lnTo>
                  <a:lnTo>
                    <a:pt x="0" y="32097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372615" cy="4495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chemeClr val="bg1"/>
                  </a:solidFill>
                  <a:latin typeface="Montserrat Bold"/>
                </a:rPr>
                <a:t>supply chain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951991" y="6679957"/>
            <a:ext cx="1415842" cy="1568658"/>
            <a:chOff x="0" y="-47625"/>
            <a:chExt cx="372897" cy="4131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72897" cy="320979"/>
            </a:xfrm>
            <a:custGeom>
              <a:avLst/>
              <a:gdLst/>
              <a:ahLst/>
              <a:cxnLst/>
              <a:rect l="l" t="t" r="r" b="b"/>
              <a:pathLst>
                <a:path w="372897" h="320979">
                  <a:moveTo>
                    <a:pt x="0" y="0"/>
                  </a:moveTo>
                  <a:lnTo>
                    <a:pt x="372897" y="0"/>
                  </a:lnTo>
                  <a:lnTo>
                    <a:pt x="372897" y="320979"/>
                  </a:lnTo>
                  <a:lnTo>
                    <a:pt x="0" y="32097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372615" cy="41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chemeClr val="bg1"/>
                  </a:solidFill>
                  <a:latin typeface="Montserrat Bold"/>
                </a:rPr>
                <a:t>finance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567858" y="6713863"/>
            <a:ext cx="1797409" cy="1552112"/>
            <a:chOff x="0" y="-38695"/>
            <a:chExt cx="473392" cy="4087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3392" cy="320979"/>
            </a:xfrm>
            <a:custGeom>
              <a:avLst/>
              <a:gdLst/>
              <a:ahLst/>
              <a:cxnLst/>
              <a:rect l="l" t="t" r="r" b="b"/>
              <a:pathLst>
                <a:path w="473392" h="320979">
                  <a:moveTo>
                    <a:pt x="0" y="0"/>
                  </a:moveTo>
                  <a:lnTo>
                    <a:pt x="473392" y="0"/>
                  </a:lnTo>
                  <a:lnTo>
                    <a:pt x="473392" y="320979"/>
                  </a:lnTo>
                  <a:lnTo>
                    <a:pt x="0" y="32097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9051" y="-38695"/>
              <a:ext cx="439903" cy="408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chemeClr val="bg1"/>
                  </a:solidFill>
                  <a:latin typeface="Montserrat Bold"/>
                </a:rPr>
                <a:t>marketing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661886" y="8205996"/>
            <a:ext cx="6703381" cy="1319611"/>
            <a:chOff x="0" y="-47625"/>
            <a:chExt cx="1765499" cy="34755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65499" cy="259169"/>
            </a:xfrm>
            <a:custGeom>
              <a:avLst/>
              <a:gdLst/>
              <a:ahLst/>
              <a:cxnLst/>
              <a:rect l="l" t="t" r="r" b="b"/>
              <a:pathLst>
                <a:path w="1765499" h="259169">
                  <a:moveTo>
                    <a:pt x="0" y="0"/>
                  </a:moveTo>
                  <a:lnTo>
                    <a:pt x="1765499" y="0"/>
                  </a:lnTo>
                  <a:lnTo>
                    <a:pt x="1765499" y="259169"/>
                  </a:lnTo>
                  <a:lnTo>
                    <a:pt x="0" y="259169"/>
                  </a:ln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765499" cy="347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dirty="0">
                  <a:solidFill>
                    <a:schemeClr val="bg1"/>
                  </a:solidFill>
                  <a:latin typeface="Montserrat Bold"/>
                </a:rPr>
                <a:t>DTX - Data Technology &amp; Experience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4823776" y="3779383"/>
            <a:ext cx="644911" cy="663337"/>
          </a:xfrm>
          <a:custGeom>
            <a:avLst/>
            <a:gdLst/>
            <a:ahLst/>
            <a:cxnLst/>
            <a:rect l="l" t="t" r="r" b="b"/>
            <a:pathLst>
              <a:path w="644911" h="663337">
                <a:moveTo>
                  <a:pt x="0" y="0"/>
                </a:moveTo>
                <a:lnTo>
                  <a:pt x="644911" y="0"/>
                </a:lnTo>
                <a:lnTo>
                  <a:pt x="644911" y="663337"/>
                </a:lnTo>
                <a:lnTo>
                  <a:pt x="0" y="66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5681767" y="3672246"/>
            <a:ext cx="698802" cy="770474"/>
          </a:xfrm>
          <a:custGeom>
            <a:avLst/>
            <a:gdLst/>
            <a:ahLst/>
            <a:cxnLst/>
            <a:rect l="l" t="t" r="r" b="b"/>
            <a:pathLst>
              <a:path w="698802" h="770474">
                <a:moveTo>
                  <a:pt x="0" y="0"/>
                </a:moveTo>
                <a:lnTo>
                  <a:pt x="698802" y="0"/>
                </a:lnTo>
                <a:lnTo>
                  <a:pt x="698802" y="770474"/>
                </a:lnTo>
                <a:lnTo>
                  <a:pt x="0" y="770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6590119" y="3741998"/>
            <a:ext cx="862427" cy="700722"/>
          </a:xfrm>
          <a:custGeom>
            <a:avLst/>
            <a:gdLst/>
            <a:ahLst/>
            <a:cxnLst/>
            <a:rect l="l" t="t" r="r" b="b"/>
            <a:pathLst>
              <a:path w="862427" h="700722">
                <a:moveTo>
                  <a:pt x="0" y="0"/>
                </a:moveTo>
                <a:lnTo>
                  <a:pt x="862428" y="0"/>
                </a:lnTo>
                <a:lnTo>
                  <a:pt x="862428" y="700722"/>
                </a:lnTo>
                <a:lnTo>
                  <a:pt x="0" y="700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7662097" y="3779383"/>
            <a:ext cx="715373" cy="625951"/>
          </a:xfrm>
          <a:custGeom>
            <a:avLst/>
            <a:gdLst/>
            <a:ahLst/>
            <a:cxnLst/>
            <a:rect l="l" t="t" r="r" b="b"/>
            <a:pathLst>
              <a:path w="715373" h="625951">
                <a:moveTo>
                  <a:pt x="0" y="0"/>
                </a:moveTo>
                <a:lnTo>
                  <a:pt x="715373" y="0"/>
                </a:lnTo>
                <a:lnTo>
                  <a:pt x="715373" y="625952"/>
                </a:lnTo>
                <a:lnTo>
                  <a:pt x="0" y="6259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8561111" y="3949054"/>
            <a:ext cx="1841799" cy="341074"/>
          </a:xfrm>
          <a:custGeom>
            <a:avLst/>
            <a:gdLst/>
            <a:ahLst/>
            <a:cxnLst/>
            <a:rect l="l" t="t" r="r" b="b"/>
            <a:pathLst>
              <a:path w="1841799" h="341074">
                <a:moveTo>
                  <a:pt x="0" y="0"/>
                </a:moveTo>
                <a:lnTo>
                  <a:pt x="1841799" y="0"/>
                </a:lnTo>
                <a:lnTo>
                  <a:pt x="1841799" y="341074"/>
                </a:lnTo>
                <a:lnTo>
                  <a:pt x="0" y="3410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4579355" y="789518"/>
            <a:ext cx="1641955" cy="478365"/>
          </a:xfrm>
          <a:custGeom>
            <a:avLst/>
            <a:gdLst/>
            <a:ahLst/>
            <a:cxnLst/>
            <a:rect l="l" t="t" r="r" b="b"/>
            <a:pathLst>
              <a:path w="1641955" h="478365">
                <a:moveTo>
                  <a:pt x="0" y="0"/>
                </a:moveTo>
                <a:lnTo>
                  <a:pt x="1641955" y="0"/>
                </a:lnTo>
                <a:lnTo>
                  <a:pt x="1641955" y="478364"/>
                </a:lnTo>
                <a:lnTo>
                  <a:pt x="0" y="478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507060" y="865313"/>
            <a:ext cx="1506517" cy="457335"/>
          </a:xfrm>
          <a:custGeom>
            <a:avLst/>
            <a:gdLst/>
            <a:ahLst/>
            <a:cxnLst/>
            <a:rect l="l" t="t" r="r" b="b"/>
            <a:pathLst>
              <a:path w="1506517" h="457335">
                <a:moveTo>
                  <a:pt x="0" y="0"/>
                </a:moveTo>
                <a:lnTo>
                  <a:pt x="1506516" y="0"/>
                </a:lnTo>
                <a:lnTo>
                  <a:pt x="1506516" y="457335"/>
                </a:lnTo>
                <a:lnTo>
                  <a:pt x="0" y="457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4625383" y="1480470"/>
            <a:ext cx="1881677" cy="385590"/>
          </a:xfrm>
          <a:custGeom>
            <a:avLst/>
            <a:gdLst/>
            <a:ahLst/>
            <a:cxnLst/>
            <a:rect l="l" t="t" r="r" b="b"/>
            <a:pathLst>
              <a:path w="1881677" h="385590">
                <a:moveTo>
                  <a:pt x="0" y="0"/>
                </a:moveTo>
                <a:lnTo>
                  <a:pt x="1881677" y="0"/>
                </a:lnTo>
                <a:lnTo>
                  <a:pt x="1881677" y="385590"/>
                </a:lnTo>
                <a:lnTo>
                  <a:pt x="0" y="3855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6700048" y="1518056"/>
            <a:ext cx="1861064" cy="348004"/>
          </a:xfrm>
          <a:custGeom>
            <a:avLst/>
            <a:gdLst/>
            <a:ahLst/>
            <a:cxnLst/>
            <a:rect l="l" t="t" r="r" b="b"/>
            <a:pathLst>
              <a:path w="1861064" h="348004">
                <a:moveTo>
                  <a:pt x="0" y="0"/>
                </a:moveTo>
                <a:lnTo>
                  <a:pt x="1861063" y="0"/>
                </a:lnTo>
                <a:lnTo>
                  <a:pt x="1861063" y="348004"/>
                </a:lnTo>
                <a:lnTo>
                  <a:pt x="0" y="348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4700335" y="2075610"/>
            <a:ext cx="981432" cy="595870"/>
          </a:xfrm>
          <a:custGeom>
            <a:avLst/>
            <a:gdLst/>
            <a:ahLst/>
            <a:cxnLst/>
            <a:rect l="l" t="t" r="r" b="b"/>
            <a:pathLst>
              <a:path w="981432" h="595870">
                <a:moveTo>
                  <a:pt x="0" y="0"/>
                </a:moveTo>
                <a:lnTo>
                  <a:pt x="981432" y="0"/>
                </a:lnTo>
                <a:lnTo>
                  <a:pt x="981432" y="595869"/>
                </a:lnTo>
                <a:lnTo>
                  <a:pt x="0" y="5958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299326" y="775460"/>
            <a:ext cx="492422" cy="492422"/>
          </a:xfrm>
          <a:custGeom>
            <a:avLst/>
            <a:gdLst/>
            <a:ahLst/>
            <a:cxnLst/>
            <a:rect l="l" t="t" r="r" b="b"/>
            <a:pathLst>
              <a:path w="492422" h="492422">
                <a:moveTo>
                  <a:pt x="0" y="0"/>
                </a:moveTo>
                <a:lnTo>
                  <a:pt x="492422" y="0"/>
                </a:lnTo>
                <a:lnTo>
                  <a:pt x="492422" y="492422"/>
                </a:lnTo>
                <a:lnTo>
                  <a:pt x="0" y="4924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5943365" y="2217457"/>
            <a:ext cx="2070211" cy="312175"/>
          </a:xfrm>
          <a:custGeom>
            <a:avLst/>
            <a:gdLst/>
            <a:ahLst/>
            <a:cxnLst/>
            <a:rect l="l" t="t" r="r" b="b"/>
            <a:pathLst>
              <a:path w="2070211" h="312175">
                <a:moveTo>
                  <a:pt x="0" y="0"/>
                </a:moveTo>
                <a:lnTo>
                  <a:pt x="2070211" y="0"/>
                </a:lnTo>
                <a:lnTo>
                  <a:pt x="2070211" y="312175"/>
                </a:lnTo>
                <a:lnTo>
                  <a:pt x="0" y="31217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9529108" y="4686609"/>
            <a:ext cx="880369" cy="936675"/>
          </a:xfrm>
          <a:custGeom>
            <a:avLst/>
            <a:gdLst/>
            <a:ahLst/>
            <a:cxnLst/>
            <a:rect l="l" t="t" r="r" b="b"/>
            <a:pathLst>
              <a:path w="880369" h="936675">
                <a:moveTo>
                  <a:pt x="0" y="0"/>
                </a:moveTo>
                <a:lnTo>
                  <a:pt x="880369" y="0"/>
                </a:lnTo>
                <a:lnTo>
                  <a:pt x="880369" y="936675"/>
                </a:lnTo>
                <a:lnTo>
                  <a:pt x="0" y="9366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3349" t="-38149" r="-10975" b="-13872"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6507060" y="4663716"/>
            <a:ext cx="713904" cy="713904"/>
          </a:xfrm>
          <a:custGeom>
            <a:avLst/>
            <a:gdLst/>
            <a:ahLst/>
            <a:cxnLst/>
            <a:rect l="l" t="t" r="r" b="b"/>
            <a:pathLst>
              <a:path w="713904" h="713904">
                <a:moveTo>
                  <a:pt x="0" y="0"/>
                </a:moveTo>
                <a:lnTo>
                  <a:pt x="713904" y="0"/>
                </a:lnTo>
                <a:lnTo>
                  <a:pt x="713904" y="713905"/>
                </a:lnTo>
                <a:lnTo>
                  <a:pt x="0" y="71390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7274618" y="4702069"/>
            <a:ext cx="630515" cy="675552"/>
          </a:xfrm>
          <a:custGeom>
            <a:avLst/>
            <a:gdLst/>
            <a:ahLst/>
            <a:cxnLst/>
            <a:rect l="l" t="t" r="r" b="b"/>
            <a:pathLst>
              <a:path w="630515" h="675552">
                <a:moveTo>
                  <a:pt x="0" y="0"/>
                </a:moveTo>
                <a:lnTo>
                  <a:pt x="630515" y="0"/>
                </a:lnTo>
                <a:lnTo>
                  <a:pt x="630515" y="675552"/>
                </a:lnTo>
                <a:lnTo>
                  <a:pt x="0" y="67555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7946118" y="4663716"/>
            <a:ext cx="756523" cy="756523"/>
          </a:xfrm>
          <a:custGeom>
            <a:avLst/>
            <a:gdLst/>
            <a:ahLst/>
            <a:cxnLst/>
            <a:rect l="l" t="t" r="r" b="b"/>
            <a:pathLst>
              <a:path w="756523" h="756523">
                <a:moveTo>
                  <a:pt x="0" y="0"/>
                </a:moveTo>
                <a:lnTo>
                  <a:pt x="756523" y="0"/>
                </a:lnTo>
                <a:lnTo>
                  <a:pt x="756523" y="756523"/>
                </a:lnTo>
                <a:lnTo>
                  <a:pt x="0" y="75652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8702641" y="4709431"/>
            <a:ext cx="668189" cy="668189"/>
          </a:xfrm>
          <a:custGeom>
            <a:avLst/>
            <a:gdLst/>
            <a:ahLst/>
            <a:cxnLst/>
            <a:rect l="l" t="t" r="r" b="b"/>
            <a:pathLst>
              <a:path w="668189" h="668189">
                <a:moveTo>
                  <a:pt x="0" y="0"/>
                </a:moveTo>
                <a:lnTo>
                  <a:pt x="668189" y="0"/>
                </a:lnTo>
                <a:lnTo>
                  <a:pt x="668189" y="668190"/>
                </a:lnTo>
                <a:lnTo>
                  <a:pt x="0" y="66819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4534985" y="4700366"/>
            <a:ext cx="656065" cy="656065"/>
          </a:xfrm>
          <a:custGeom>
            <a:avLst/>
            <a:gdLst/>
            <a:ahLst/>
            <a:cxnLst/>
            <a:rect l="l" t="t" r="r" b="b"/>
            <a:pathLst>
              <a:path w="656065" h="656065">
                <a:moveTo>
                  <a:pt x="0" y="0"/>
                </a:moveTo>
                <a:lnTo>
                  <a:pt x="656066" y="0"/>
                </a:lnTo>
                <a:lnTo>
                  <a:pt x="656066" y="656065"/>
                </a:lnTo>
                <a:lnTo>
                  <a:pt x="0" y="65606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5851395" y="4604645"/>
            <a:ext cx="796297" cy="796297"/>
          </a:xfrm>
          <a:custGeom>
            <a:avLst/>
            <a:gdLst/>
            <a:ahLst/>
            <a:cxnLst/>
            <a:rect l="l" t="t" r="r" b="b"/>
            <a:pathLst>
              <a:path w="796297" h="796297">
                <a:moveTo>
                  <a:pt x="0" y="0"/>
                </a:moveTo>
                <a:lnTo>
                  <a:pt x="796297" y="0"/>
                </a:lnTo>
                <a:lnTo>
                  <a:pt x="796297" y="796298"/>
                </a:lnTo>
                <a:lnTo>
                  <a:pt x="0" y="79629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5191051" y="4675163"/>
            <a:ext cx="660344" cy="675074"/>
          </a:xfrm>
          <a:custGeom>
            <a:avLst/>
            <a:gdLst/>
            <a:ahLst/>
            <a:cxnLst/>
            <a:rect l="l" t="t" r="r" b="b"/>
            <a:pathLst>
              <a:path w="660344" h="675074">
                <a:moveTo>
                  <a:pt x="0" y="0"/>
                </a:moveTo>
                <a:lnTo>
                  <a:pt x="660344" y="0"/>
                </a:lnTo>
                <a:lnTo>
                  <a:pt x="660344" y="675073"/>
                </a:lnTo>
                <a:lnTo>
                  <a:pt x="0" y="675073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55849" t="-1124"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1677" y="7672774"/>
            <a:ext cx="2229090" cy="38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1"/>
              </a:lnSpc>
            </a:pPr>
            <a:r>
              <a:rPr lang="en-US" sz="2229">
                <a:solidFill>
                  <a:srgbClr val="FFFFFF"/>
                </a:solidFill>
                <a:latin typeface="Montserrat"/>
              </a:rPr>
              <a:t>Suri Chen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01677" y="8211863"/>
            <a:ext cx="4866055" cy="28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6"/>
              </a:lnSpc>
            </a:pPr>
            <a:r>
              <a:rPr lang="en-US" sz="1768">
                <a:solidFill>
                  <a:srgbClr val="FFFFFF"/>
                </a:solidFill>
                <a:latin typeface="Montserrat"/>
              </a:rPr>
              <a:t>https://www.linkedin.com/in/suri-chen/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1235" y="1905618"/>
            <a:ext cx="13059340" cy="2415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345"/>
              </a:lnSpc>
            </a:pPr>
            <a:r>
              <a:rPr lang="en-US" sz="14532">
                <a:solidFill>
                  <a:srgbClr val="FFFFFF"/>
                </a:solidFill>
                <a:latin typeface="Montserrat Semi-Bold Bold"/>
              </a:rPr>
              <a:t>Thank You</a:t>
            </a:r>
          </a:p>
        </p:txBody>
      </p:sp>
      <p:sp>
        <p:nvSpPr>
          <p:cNvPr id="5" name="AutoShape 5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91833" y="4005280"/>
            <a:ext cx="2284445" cy="3786329"/>
          </a:xfrm>
          <a:custGeom>
            <a:avLst/>
            <a:gdLst/>
            <a:ahLst/>
            <a:cxnLst/>
            <a:rect l="l" t="t" r="r" b="b"/>
            <a:pathLst>
              <a:path w="2284445" h="3786329">
                <a:moveTo>
                  <a:pt x="0" y="0"/>
                </a:moveTo>
                <a:lnTo>
                  <a:pt x="2284445" y="0"/>
                </a:lnTo>
                <a:lnTo>
                  <a:pt x="2284445" y="3786329"/>
                </a:lnTo>
                <a:lnTo>
                  <a:pt x="0" y="3786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15081" y="3918881"/>
            <a:ext cx="6196119" cy="2139016"/>
          </a:xfrm>
          <a:custGeom>
            <a:avLst/>
            <a:gdLst/>
            <a:ahLst/>
            <a:cxnLst/>
            <a:rect l="l" t="t" r="r" b="b"/>
            <a:pathLst>
              <a:path w="5450887" h="1761197">
                <a:moveTo>
                  <a:pt x="0" y="0"/>
                </a:moveTo>
                <a:lnTo>
                  <a:pt x="5450887" y="0"/>
                </a:lnTo>
                <a:lnTo>
                  <a:pt x="5450887" y="1761197"/>
                </a:lnTo>
                <a:lnTo>
                  <a:pt x="0" y="1761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38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6078" y="2387657"/>
            <a:ext cx="12705801" cy="528636"/>
          </a:xfrm>
          <a:custGeom>
            <a:avLst/>
            <a:gdLst/>
            <a:ahLst/>
            <a:cxnLst/>
            <a:rect l="l" t="t" r="r" b="b"/>
            <a:pathLst>
              <a:path w="12705801" h="528636">
                <a:moveTo>
                  <a:pt x="0" y="0"/>
                </a:moveTo>
                <a:lnTo>
                  <a:pt x="12705801" y="0"/>
                </a:lnTo>
                <a:lnTo>
                  <a:pt x="12705801" y="528636"/>
                </a:lnTo>
                <a:lnTo>
                  <a:pt x="0" y="528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544853" y="6921638"/>
            <a:ext cx="1466691" cy="146669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78D1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6F4"/>
                  </a:solidFill>
                  <a:latin typeface="Montserrat Semi-Bold Bold"/>
                </a:rPr>
                <a:t>85%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76078" y="967563"/>
            <a:ext cx="7585653" cy="93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2"/>
              </a:lnSpc>
            </a:pPr>
            <a:r>
              <a:rPr lang="en-US" sz="5487">
                <a:solidFill>
                  <a:srgbClr val="2254C5"/>
                </a:solidFill>
                <a:latin typeface="Montserrat Semi-Bold Bold"/>
              </a:rPr>
              <a:t>Marketing Strategy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342297"/>
            <a:ext cx="6498996" cy="48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7"/>
              </a:lnSpc>
            </a:pPr>
            <a:r>
              <a:rPr lang="en-US" sz="2848">
                <a:solidFill>
                  <a:srgbClr val="2C4394"/>
                </a:solidFill>
                <a:latin typeface="Montserrat Classic Bold"/>
              </a:rPr>
              <a:t>SPONSORED SEARCH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62800" y="3355343"/>
            <a:ext cx="6907607" cy="48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7"/>
              </a:lnSpc>
            </a:pPr>
            <a:r>
              <a:rPr lang="en-US" sz="2848" dirty="0">
                <a:solidFill>
                  <a:srgbClr val="2C4394"/>
                </a:solidFill>
                <a:latin typeface="Montserrat Classic Bold"/>
              </a:rPr>
              <a:t>BANNER &amp; SPONSORED BRAND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28977" y="6921638"/>
            <a:ext cx="4069852" cy="48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7"/>
              </a:lnSpc>
            </a:pPr>
            <a:r>
              <a:rPr lang="en-US" sz="2848" dirty="0">
                <a:solidFill>
                  <a:srgbClr val="2C4394"/>
                </a:solidFill>
                <a:latin typeface="Montserrat Classic Bold"/>
              </a:rPr>
              <a:t>DISPLAY ADS</a:t>
            </a:r>
          </a:p>
        </p:txBody>
      </p:sp>
      <p:pic>
        <p:nvPicPr>
          <p:cNvPr id="15" name="dsp_ads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FF6569C2-6E3E-74C7-9776-F684FEB9B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28977" y="7474655"/>
            <a:ext cx="7616979" cy="1844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8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3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521423" y="134534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4" y="0"/>
                </a:lnTo>
                <a:lnTo>
                  <a:pt x="1475754" y="392159"/>
                </a:lnTo>
                <a:lnTo>
                  <a:pt x="0" y="392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31838" y="1028700"/>
            <a:ext cx="5327893" cy="3738286"/>
          </a:xfrm>
          <a:custGeom>
            <a:avLst/>
            <a:gdLst/>
            <a:ahLst/>
            <a:cxnLst/>
            <a:rect l="l" t="t" r="r" b="b"/>
            <a:pathLst>
              <a:path w="5327893" h="3738286">
                <a:moveTo>
                  <a:pt x="0" y="0"/>
                </a:moveTo>
                <a:lnTo>
                  <a:pt x="5327893" y="0"/>
                </a:lnTo>
                <a:lnTo>
                  <a:pt x="5327893" y="3738286"/>
                </a:lnTo>
                <a:lnTo>
                  <a:pt x="0" y="373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63708" y="5757107"/>
            <a:ext cx="5932152" cy="3501193"/>
          </a:xfrm>
          <a:custGeom>
            <a:avLst/>
            <a:gdLst/>
            <a:ahLst/>
            <a:cxnLst/>
            <a:rect l="l" t="t" r="r" b="b"/>
            <a:pathLst>
              <a:path w="5932152" h="3501193">
                <a:moveTo>
                  <a:pt x="0" y="0"/>
                </a:moveTo>
                <a:lnTo>
                  <a:pt x="5932152" y="0"/>
                </a:lnTo>
                <a:lnTo>
                  <a:pt x="5932152" y="3501193"/>
                </a:lnTo>
                <a:lnTo>
                  <a:pt x="0" y="3501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835919">
            <a:off x="11009574" y="4755385"/>
            <a:ext cx="1066710" cy="789366"/>
          </a:xfrm>
          <a:custGeom>
            <a:avLst/>
            <a:gdLst/>
            <a:ahLst/>
            <a:cxnLst/>
            <a:rect l="l" t="t" r="r" b="b"/>
            <a:pathLst>
              <a:path w="1066710" h="789366">
                <a:moveTo>
                  <a:pt x="0" y="0"/>
                </a:moveTo>
                <a:lnTo>
                  <a:pt x="1066710" y="0"/>
                </a:lnTo>
                <a:lnTo>
                  <a:pt x="1066710" y="789366"/>
                </a:lnTo>
                <a:lnTo>
                  <a:pt x="0" y="789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71235" y="1511115"/>
            <a:ext cx="9568716" cy="21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470"/>
              </a:lnSpc>
            </a:pPr>
            <a:r>
              <a:rPr lang="en-US" sz="12478">
                <a:solidFill>
                  <a:srgbClr val="FFFFFF"/>
                </a:solidFill>
                <a:latin typeface="Montserrat Semi-Bold Bold"/>
              </a:rPr>
              <a:t>Problems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235" y="4123965"/>
            <a:ext cx="9568716" cy="70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9"/>
              </a:lnSpc>
              <a:spcBef>
                <a:spcPct val="0"/>
              </a:spcBef>
            </a:pPr>
            <a:r>
              <a:rPr lang="en-US" sz="2085" dirty="0">
                <a:solidFill>
                  <a:srgbClr val="FFFFFF"/>
                </a:solidFill>
                <a:latin typeface="Montserrat Bold"/>
              </a:rPr>
              <a:t>Understanding the impact of various digital marketing investments and micro or macro economics factors on sales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235" y="6702954"/>
            <a:ext cx="273659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Montserrat"/>
              </a:rPr>
              <a:t>How different parts of business driving sales and how much they contribute to the total sales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235" y="5911376"/>
            <a:ext cx="203891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ntserrat Classic Bold"/>
              </a:rPr>
              <a:t>Sales Driver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28344" y="6702954"/>
            <a:ext cx="2879381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Montserrat"/>
              </a:rPr>
              <a:t>where to invest their budget for maximum effectiveness. Identify which digital channels provide the best return on investment. Pinpoint areas for improvement to increase total sales.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28344" y="5492276"/>
            <a:ext cx="271149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ntserrat Classic Bold"/>
              </a:rPr>
              <a:t>Optimal Budget Allocation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41918" y="6722004"/>
            <a:ext cx="3488390" cy="1204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85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Montserrat"/>
              </a:rPr>
              <a:t>Predict future outcomes based on various investment scenarios. Should we invest more on sponsored search or promotion? What if we stop spending?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41918" y="5911376"/>
            <a:ext cx="321360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Montserrat Classic Bold"/>
              </a:rPr>
              <a:t>Predictive Analytics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C43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C43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07863" y="3798865"/>
            <a:ext cx="7115441" cy="1010379"/>
            <a:chOff x="0" y="0"/>
            <a:chExt cx="1874026" cy="2661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4026" cy="266108"/>
            </a:xfrm>
            <a:custGeom>
              <a:avLst/>
              <a:gdLst/>
              <a:ahLst/>
              <a:cxnLst/>
              <a:rect l="l" t="t" r="r" b="b"/>
              <a:pathLst>
                <a:path w="1874026" h="266108">
                  <a:moveTo>
                    <a:pt x="55490" y="0"/>
                  </a:moveTo>
                  <a:lnTo>
                    <a:pt x="1818536" y="0"/>
                  </a:lnTo>
                  <a:cubicBezTo>
                    <a:pt x="1833252" y="0"/>
                    <a:pt x="1847367" y="5846"/>
                    <a:pt x="1857773" y="16253"/>
                  </a:cubicBezTo>
                  <a:cubicBezTo>
                    <a:pt x="1868179" y="26659"/>
                    <a:pt x="1874026" y="40773"/>
                    <a:pt x="1874026" y="55490"/>
                  </a:cubicBezTo>
                  <a:lnTo>
                    <a:pt x="1874026" y="210618"/>
                  </a:lnTo>
                  <a:cubicBezTo>
                    <a:pt x="1874026" y="225335"/>
                    <a:pt x="1868179" y="239449"/>
                    <a:pt x="1857773" y="249855"/>
                  </a:cubicBezTo>
                  <a:cubicBezTo>
                    <a:pt x="1847367" y="260262"/>
                    <a:pt x="1833252" y="266108"/>
                    <a:pt x="1818536" y="266108"/>
                  </a:cubicBezTo>
                  <a:lnTo>
                    <a:pt x="55490" y="266108"/>
                  </a:lnTo>
                  <a:cubicBezTo>
                    <a:pt x="40773" y="266108"/>
                    <a:pt x="26659" y="260262"/>
                    <a:pt x="16253" y="249855"/>
                  </a:cubicBezTo>
                  <a:cubicBezTo>
                    <a:pt x="5846" y="239449"/>
                    <a:pt x="0" y="225335"/>
                    <a:pt x="0" y="210618"/>
                  </a:cubicBezTo>
                  <a:lnTo>
                    <a:pt x="0" y="55490"/>
                  </a:lnTo>
                  <a:cubicBezTo>
                    <a:pt x="0" y="40773"/>
                    <a:pt x="5846" y="26659"/>
                    <a:pt x="16253" y="16253"/>
                  </a:cubicBezTo>
                  <a:cubicBezTo>
                    <a:pt x="26659" y="5846"/>
                    <a:pt x="40773" y="0"/>
                    <a:pt x="55490" y="0"/>
                  </a:cubicBezTo>
                  <a:close/>
                </a:path>
              </a:pathLst>
            </a:custGeom>
            <a:solidFill>
              <a:srgbClr val="F78D1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chemeClr val="bg1"/>
                  </a:solidFill>
                  <a:latin typeface="Montserrat Bold"/>
                </a:rPr>
                <a:t>Casual or Correlation Analysis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97551" y="3798865"/>
            <a:ext cx="7435957" cy="1010379"/>
            <a:chOff x="0" y="0"/>
            <a:chExt cx="1958441" cy="26610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8441" cy="266108"/>
            </a:xfrm>
            <a:custGeom>
              <a:avLst/>
              <a:gdLst/>
              <a:ahLst/>
              <a:cxnLst/>
              <a:rect l="l" t="t" r="r" b="b"/>
              <a:pathLst>
                <a:path w="1958441" h="266108">
                  <a:moveTo>
                    <a:pt x="53098" y="0"/>
                  </a:moveTo>
                  <a:lnTo>
                    <a:pt x="1905343" y="0"/>
                  </a:lnTo>
                  <a:cubicBezTo>
                    <a:pt x="1934668" y="0"/>
                    <a:pt x="1958441" y="23773"/>
                    <a:pt x="1958441" y="53098"/>
                  </a:cubicBezTo>
                  <a:lnTo>
                    <a:pt x="1958441" y="213010"/>
                  </a:lnTo>
                  <a:cubicBezTo>
                    <a:pt x="1958441" y="227092"/>
                    <a:pt x="1952847" y="240598"/>
                    <a:pt x="1942889" y="250556"/>
                  </a:cubicBezTo>
                  <a:cubicBezTo>
                    <a:pt x="1932931" y="260514"/>
                    <a:pt x="1919425" y="266108"/>
                    <a:pt x="1905343" y="266108"/>
                  </a:cubicBezTo>
                  <a:lnTo>
                    <a:pt x="53098" y="266108"/>
                  </a:lnTo>
                  <a:cubicBezTo>
                    <a:pt x="39016" y="266108"/>
                    <a:pt x="25510" y="260514"/>
                    <a:pt x="15552" y="250556"/>
                  </a:cubicBezTo>
                  <a:cubicBezTo>
                    <a:pt x="5594" y="240598"/>
                    <a:pt x="0" y="227092"/>
                    <a:pt x="0" y="213010"/>
                  </a:cubicBezTo>
                  <a:lnTo>
                    <a:pt x="0" y="53098"/>
                  </a:lnTo>
                  <a:cubicBezTo>
                    <a:pt x="0" y="39016"/>
                    <a:pt x="5594" y="25510"/>
                    <a:pt x="15552" y="15552"/>
                  </a:cubicBezTo>
                  <a:cubicBezTo>
                    <a:pt x="25510" y="5594"/>
                    <a:pt x="39016" y="0"/>
                    <a:pt x="53098" y="0"/>
                  </a:cubicBezTo>
                  <a:close/>
                </a:path>
              </a:pathLst>
            </a:custGeom>
            <a:solidFill>
              <a:srgbClr val="65CEF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Montserrat Bold"/>
                </a:rPr>
                <a:t>EXPERIMENTS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0625" y="6184018"/>
            <a:ext cx="5802853" cy="476186"/>
            <a:chOff x="0" y="0"/>
            <a:chExt cx="1528323" cy="1254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8323" cy="125415"/>
            </a:xfrm>
            <a:custGeom>
              <a:avLst/>
              <a:gdLst/>
              <a:ahLst/>
              <a:cxnLst/>
              <a:rect l="l" t="t" r="r" b="b"/>
              <a:pathLst>
                <a:path w="1528323" h="125415">
                  <a:moveTo>
                    <a:pt x="0" y="0"/>
                  </a:moveTo>
                  <a:lnTo>
                    <a:pt x="1528323" y="0"/>
                  </a:lnTo>
                  <a:lnTo>
                    <a:pt x="1528323" y="125415"/>
                  </a:lnTo>
                  <a:lnTo>
                    <a:pt x="0" y="125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E41B2E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07863" y="1570539"/>
            <a:ext cx="7585653" cy="166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01"/>
              </a:lnSpc>
            </a:pPr>
            <a:r>
              <a:rPr lang="en-US" sz="9786">
                <a:solidFill>
                  <a:srgbClr val="2C4394"/>
                </a:solidFill>
                <a:latin typeface="Montserrat Semi-Bold Bold"/>
              </a:rPr>
              <a:t>Solutions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1186" y="5333118"/>
            <a:ext cx="7782814" cy="131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2C4394"/>
                </a:solidFill>
                <a:latin typeface="Montserrat"/>
              </a:rPr>
              <a:t>Causal Inference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2C4394"/>
                </a:solidFill>
                <a:latin typeface="Montserrat"/>
              </a:rPr>
              <a:t>Attribution Model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2C4394"/>
                </a:solidFill>
                <a:latin typeface="Montserrat"/>
              </a:rPr>
              <a:t>MMM - Marketing Mix Modeling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72269" y="5333118"/>
            <a:ext cx="7782814" cy="85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C4394"/>
                </a:solidFill>
                <a:latin typeface="Montserrat"/>
              </a:rPr>
              <a:t>A/B Testing</a:t>
            </a: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C4394"/>
                </a:solidFill>
                <a:latin typeface="Montserrat"/>
              </a:rPr>
              <a:t>Opt-in / One - click experiments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76B1B-66F4-9A4C-66D3-CA4FFFA71B8B}"/>
              </a:ext>
            </a:extLst>
          </p:cNvPr>
          <p:cNvSpPr txBox="1"/>
          <p:nvPr/>
        </p:nvSpPr>
        <p:spPr>
          <a:xfrm>
            <a:off x="1992816" y="4074643"/>
            <a:ext cx="51478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dirty="0">
                <a:solidFill>
                  <a:srgbClr val="FFFFFF"/>
                </a:solidFill>
                <a:effectLst/>
                <a:latin typeface="Montserrat" pitchFamily="2" charset="77"/>
              </a:rPr>
              <a:t>Causal or Correlation Analysis</a:t>
            </a:r>
            <a:endParaRPr lang="en-US" sz="2500" dirty="0">
              <a:latin typeface="Montserrat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3872E-E55A-7804-C14A-50675BEA7E1B}"/>
              </a:ext>
            </a:extLst>
          </p:cNvPr>
          <p:cNvSpPr txBox="1"/>
          <p:nvPr/>
        </p:nvSpPr>
        <p:spPr>
          <a:xfrm>
            <a:off x="10341619" y="4074643"/>
            <a:ext cx="51478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i="0" dirty="0">
                <a:solidFill>
                  <a:srgbClr val="FFFFFF"/>
                </a:solidFill>
                <a:effectLst/>
                <a:latin typeface="Montserrat" pitchFamily="2" charset="77"/>
              </a:rPr>
              <a:t>Randomized Experiments</a:t>
            </a:r>
            <a:endParaRPr lang="en-US" sz="2500" dirty="0"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90719" y="6793580"/>
            <a:ext cx="2230095" cy="2230095"/>
          </a:xfrm>
          <a:custGeom>
            <a:avLst/>
            <a:gdLst/>
            <a:ahLst/>
            <a:cxnLst/>
            <a:rect l="l" t="t" r="r" b="b"/>
            <a:pathLst>
              <a:path w="2230095" h="2230095">
                <a:moveTo>
                  <a:pt x="0" y="0"/>
                </a:moveTo>
                <a:lnTo>
                  <a:pt x="2230095" y="0"/>
                </a:lnTo>
                <a:lnTo>
                  <a:pt x="2230095" y="2230095"/>
                </a:lnTo>
                <a:lnTo>
                  <a:pt x="0" y="2230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964592" y="1307646"/>
            <a:ext cx="2095267" cy="209526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1B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964592" y="4050613"/>
            <a:ext cx="2095267" cy="2095267"/>
          </a:xfrm>
          <a:custGeom>
            <a:avLst/>
            <a:gdLst/>
            <a:ahLst/>
            <a:cxnLst/>
            <a:rect l="l" t="t" r="r" b="b"/>
            <a:pathLst>
              <a:path w="2095267" h="2095267">
                <a:moveTo>
                  <a:pt x="0" y="0"/>
                </a:moveTo>
                <a:lnTo>
                  <a:pt x="2095267" y="0"/>
                </a:lnTo>
                <a:lnTo>
                  <a:pt x="2095267" y="2095267"/>
                </a:lnTo>
                <a:lnTo>
                  <a:pt x="0" y="2095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593405">
            <a:off x="14387019" y="3564678"/>
            <a:ext cx="1155147" cy="326329"/>
          </a:xfrm>
          <a:custGeom>
            <a:avLst/>
            <a:gdLst/>
            <a:ahLst/>
            <a:cxnLst/>
            <a:rect l="l" t="t" r="r" b="b"/>
            <a:pathLst>
              <a:path w="1155147" h="326329">
                <a:moveTo>
                  <a:pt x="0" y="0"/>
                </a:moveTo>
                <a:lnTo>
                  <a:pt x="1155147" y="0"/>
                </a:lnTo>
                <a:lnTo>
                  <a:pt x="1155147" y="326330"/>
                </a:lnTo>
                <a:lnTo>
                  <a:pt x="0" y="326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593405" flipV="1">
            <a:off x="16467247" y="6384358"/>
            <a:ext cx="1185224" cy="334826"/>
          </a:xfrm>
          <a:custGeom>
            <a:avLst/>
            <a:gdLst/>
            <a:ahLst/>
            <a:cxnLst/>
            <a:rect l="l" t="t" r="r" b="b"/>
            <a:pathLst>
              <a:path w="1185224" h="334826">
                <a:moveTo>
                  <a:pt x="0" y="334825"/>
                </a:moveTo>
                <a:lnTo>
                  <a:pt x="1185224" y="334825"/>
                </a:lnTo>
                <a:lnTo>
                  <a:pt x="1185224" y="0"/>
                </a:lnTo>
                <a:lnTo>
                  <a:pt x="0" y="0"/>
                </a:lnTo>
                <a:lnTo>
                  <a:pt x="0" y="33482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3980563">
            <a:off x="7197333" y="8612596"/>
            <a:ext cx="800317" cy="226089"/>
          </a:xfrm>
          <a:custGeom>
            <a:avLst/>
            <a:gdLst/>
            <a:ahLst/>
            <a:cxnLst/>
            <a:rect l="l" t="t" r="r" b="b"/>
            <a:pathLst>
              <a:path w="800317" h="226089">
                <a:moveTo>
                  <a:pt x="0" y="0"/>
                </a:moveTo>
                <a:lnTo>
                  <a:pt x="800317" y="0"/>
                </a:lnTo>
                <a:lnTo>
                  <a:pt x="800317" y="226090"/>
                </a:lnTo>
                <a:lnTo>
                  <a:pt x="0" y="226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71235" y="1163470"/>
            <a:ext cx="9408877" cy="162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85"/>
              </a:lnSpc>
            </a:pPr>
            <a:r>
              <a:rPr lang="en-US" sz="9489">
                <a:solidFill>
                  <a:srgbClr val="2254C5"/>
                </a:solidFill>
                <a:latin typeface="Montserrat Semi-Bold Bold"/>
              </a:rPr>
              <a:t>What is MMM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99229" y="1630758"/>
            <a:ext cx="3065363" cy="19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FFFFFF"/>
                </a:solidFill>
                <a:latin typeface="Montserrat Semi-Bold"/>
              </a:rPr>
              <a:t>Total Available Market (TAM)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1235" y="3372485"/>
            <a:ext cx="1245251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Marketing Mix Modeling (MMM) is a statistical technique that quantifies the impact of various marketing inputs on sales or other performance metrics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235" y="5321902"/>
            <a:ext cx="12452513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Mathematically, this is done by establishing a </a:t>
            </a:r>
            <a:r>
              <a:rPr lang="en-US" sz="2799">
                <a:solidFill>
                  <a:srgbClr val="F78D18"/>
                </a:solidFill>
                <a:latin typeface="Montserrat Classic Bold"/>
              </a:rPr>
              <a:t>correlation analysis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 of various marketing activities and other external factors with the sales, in the form of a linear or a non-linear equation, through the statistical technique of </a:t>
            </a:r>
            <a:r>
              <a:rPr lang="en-US" sz="2799">
                <a:solidFill>
                  <a:srgbClr val="F78D18"/>
                </a:solidFill>
                <a:latin typeface="Montserrat Classic Bold"/>
              </a:rPr>
              <a:t>regression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1235" y="7766620"/>
            <a:ext cx="831249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ctr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ontserrat Classic"/>
              </a:rPr>
              <a:t>Total Sales =  Base Sales + Incremental Sales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00108" y="8886125"/>
            <a:ext cx="6223220" cy="37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000000"/>
                </a:solidFill>
                <a:latin typeface="Montserrat Classic"/>
              </a:rPr>
              <a:t>Marketing + Price + Supply Chain + Economics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33531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062615" y="4151942"/>
            <a:ext cx="4269870" cy="3266924"/>
            <a:chOff x="0" y="-184091"/>
            <a:chExt cx="1124575" cy="8604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4575" cy="492243"/>
            </a:xfrm>
            <a:custGeom>
              <a:avLst/>
              <a:gdLst/>
              <a:ahLst/>
              <a:cxnLst/>
              <a:rect l="l" t="t" r="r" b="b"/>
              <a:pathLst>
                <a:path w="1124575" h="492243">
                  <a:moveTo>
                    <a:pt x="92471" y="0"/>
                  </a:moveTo>
                  <a:lnTo>
                    <a:pt x="1032104" y="0"/>
                  </a:lnTo>
                  <a:cubicBezTo>
                    <a:pt x="1056629" y="0"/>
                    <a:pt x="1080149" y="9742"/>
                    <a:pt x="1097491" y="27084"/>
                  </a:cubicBezTo>
                  <a:cubicBezTo>
                    <a:pt x="1114832" y="44426"/>
                    <a:pt x="1124575" y="67946"/>
                    <a:pt x="1124575" y="92471"/>
                  </a:cubicBezTo>
                  <a:lnTo>
                    <a:pt x="1124575" y="399772"/>
                  </a:lnTo>
                  <a:cubicBezTo>
                    <a:pt x="1124575" y="450842"/>
                    <a:pt x="1083174" y="492243"/>
                    <a:pt x="1032104" y="492243"/>
                  </a:cubicBezTo>
                  <a:lnTo>
                    <a:pt x="92471" y="492243"/>
                  </a:lnTo>
                  <a:cubicBezTo>
                    <a:pt x="41401" y="492243"/>
                    <a:pt x="0" y="450842"/>
                    <a:pt x="0" y="399772"/>
                  </a:cubicBezTo>
                  <a:lnTo>
                    <a:pt x="0" y="92471"/>
                  </a:lnTo>
                  <a:cubicBezTo>
                    <a:pt x="0" y="41401"/>
                    <a:pt x="41401" y="0"/>
                    <a:pt x="92471" y="0"/>
                  </a:cubicBezTo>
                  <a:close/>
                </a:path>
              </a:pathLst>
            </a:custGeom>
            <a:solidFill>
              <a:srgbClr val="F78D1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66294" y="-184091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2C4394"/>
                  </a:solidFill>
                  <a:latin typeface="Montserrat Classic Bold"/>
                </a:rPr>
                <a:t>Causal Questions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71235" y="1163470"/>
            <a:ext cx="9408877" cy="162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85"/>
              </a:lnSpc>
            </a:pPr>
            <a:r>
              <a:rPr lang="en-US" sz="9489">
                <a:solidFill>
                  <a:srgbClr val="2254C5"/>
                </a:solidFill>
                <a:latin typeface="Montserrat Semi-Bold Bold"/>
              </a:rPr>
              <a:t>Why MMM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028700" y="3309490"/>
            <a:ext cx="5377255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1843558" y="8863884"/>
            <a:ext cx="5377255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6425005" y="3290440"/>
            <a:ext cx="0" cy="5165485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1869111" y="3679348"/>
            <a:ext cx="0" cy="5165485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91477" y="3366611"/>
            <a:ext cx="469820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Randomized Experiments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64752" y="8196210"/>
            <a:ext cx="519454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Potential Outcomes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1363" y="4257516"/>
            <a:ext cx="5058434" cy="331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36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Multiple experiments to test the hypothesis for different level</a:t>
            </a:r>
          </a:p>
          <a:p>
            <a:pPr marL="431801" lvl="1" indent="-215900">
              <a:lnSpc>
                <a:spcPts val="336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Technical hurdles in implementations</a:t>
            </a:r>
          </a:p>
          <a:p>
            <a:pPr marL="431801" lvl="1" indent="-215900">
              <a:lnSpc>
                <a:spcPts val="336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Weak Advertisement effects require large sample sizes</a:t>
            </a:r>
          </a:p>
          <a:p>
            <a:pPr marL="431801" lvl="1" indent="-215900">
              <a:lnSpc>
                <a:spcPts val="336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Lost opportunity costs from having a control group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02969" y="4755662"/>
            <a:ext cx="5058434" cy="258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4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Control selection bias to produce meaningful casual results</a:t>
            </a:r>
          </a:p>
          <a:p>
            <a:pPr marL="431801" lvl="1" indent="-215900">
              <a:lnSpc>
                <a:spcPts val="34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Data points usually are limited for a typical MMM scenario</a:t>
            </a:r>
          </a:p>
          <a:p>
            <a:pPr marL="431801" lvl="1" indent="-215900">
              <a:lnSpc>
                <a:spcPts val="34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Difficult to match control variables to conduct casual inference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61348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2772835" y="5291955"/>
            <a:ext cx="3242953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6501031" y="5295933"/>
            <a:ext cx="10195642" cy="0"/>
          </a:xfrm>
          <a:prstGeom prst="line">
            <a:avLst/>
          </a:prstGeom>
          <a:ln w="38100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71235" y="6817952"/>
            <a:ext cx="13135270" cy="402857"/>
          </a:xfrm>
          <a:custGeom>
            <a:avLst/>
            <a:gdLst/>
            <a:ahLst/>
            <a:cxnLst/>
            <a:rect l="l" t="t" r="r" b="b"/>
            <a:pathLst>
              <a:path w="13135270" h="402857">
                <a:moveTo>
                  <a:pt x="0" y="0"/>
                </a:moveTo>
                <a:lnTo>
                  <a:pt x="13135270" y="0"/>
                </a:lnTo>
                <a:lnTo>
                  <a:pt x="13135270" y="402857"/>
                </a:lnTo>
                <a:lnTo>
                  <a:pt x="0" y="402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1235" y="8697168"/>
            <a:ext cx="13135270" cy="392406"/>
          </a:xfrm>
          <a:custGeom>
            <a:avLst/>
            <a:gdLst/>
            <a:ahLst/>
            <a:cxnLst/>
            <a:rect l="l" t="t" r="r" b="b"/>
            <a:pathLst>
              <a:path w="13135270" h="392406">
                <a:moveTo>
                  <a:pt x="0" y="0"/>
                </a:moveTo>
                <a:lnTo>
                  <a:pt x="13135270" y="0"/>
                </a:lnTo>
                <a:lnTo>
                  <a:pt x="13135270" y="392406"/>
                </a:lnTo>
                <a:lnTo>
                  <a:pt x="0" y="392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689480" y="8458410"/>
            <a:ext cx="953286" cy="869922"/>
            <a:chOff x="0" y="0"/>
            <a:chExt cx="890690" cy="812800"/>
          </a:xfrm>
        </p:grpSpPr>
        <p:sp>
          <p:nvSpPr>
            <p:cNvPr id="9" name="Freeform 9"/>
            <p:cNvSpPr/>
            <p:nvPr/>
          </p:nvSpPr>
          <p:spPr>
            <a:xfrm>
              <a:off x="40758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D92424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5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71235" y="1564383"/>
            <a:ext cx="9842757" cy="23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4"/>
              </a:lnSpc>
            </a:pPr>
            <a:r>
              <a:rPr lang="en-US" sz="6717">
                <a:solidFill>
                  <a:srgbClr val="2254C5"/>
                </a:solidFill>
                <a:latin typeface="Montserrat Semi-Bold Bold"/>
              </a:rPr>
              <a:t>How to build a Marketing Mix Model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1235" y="4595690"/>
            <a:ext cx="15755242" cy="455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545454"/>
                </a:solidFill>
                <a:latin typeface="Montserrat Bold"/>
              </a:rPr>
              <a:t>Sales = Trend + Seasonality + Marketing Spends + Price + Out Of Stock + Macro Economics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72835" y="5330995"/>
            <a:ext cx="2441972" cy="62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>
                <a:solidFill>
                  <a:srgbClr val="F78D18"/>
                </a:solidFill>
                <a:latin typeface="Montserrat Classic Bold"/>
              </a:rPr>
              <a:t>Base Sales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31675" y="5314657"/>
            <a:ext cx="4188023" cy="62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65CEF7"/>
                </a:solidFill>
                <a:latin typeface="Montserrat Classic Bold"/>
              </a:rPr>
              <a:t>Incremental Sales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1235" y="6205177"/>
            <a:ext cx="160977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5A5A5A"/>
                </a:solidFill>
                <a:latin typeface="Montserrat Classic Bold"/>
              </a:rPr>
              <a:t>Linear Regression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1235" y="8094551"/>
            <a:ext cx="1609777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5A5A5A"/>
                </a:solidFill>
                <a:latin typeface="Montserrat Classic Bold"/>
              </a:rPr>
              <a:t>*Non - linear Regression</a:t>
            </a:r>
          </a:p>
        </p:txBody>
      </p:sp>
      <p:sp>
        <p:nvSpPr>
          <p:cNvPr id="17" name="AutoShape 17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C43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874614" y="9843503"/>
            <a:ext cx="820297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*Sun, Yunting et al. “Geo-level Bayesian Hierarchical Media Mix Modeling.” (2017).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850061" y="661348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482936" y="149797"/>
            <a:ext cx="1475755" cy="392159"/>
          </a:xfrm>
          <a:custGeom>
            <a:avLst/>
            <a:gdLst/>
            <a:ahLst/>
            <a:cxnLst/>
            <a:rect l="l" t="t" r="r" b="b"/>
            <a:pathLst>
              <a:path w="1475755" h="392159">
                <a:moveTo>
                  <a:pt x="0" y="0"/>
                </a:moveTo>
                <a:lnTo>
                  <a:pt x="1475755" y="0"/>
                </a:lnTo>
                <a:lnTo>
                  <a:pt x="1475755" y="392158"/>
                </a:lnTo>
                <a:lnTo>
                  <a:pt x="0" y="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71235" y="4151097"/>
            <a:ext cx="16097777" cy="1424914"/>
            <a:chOff x="0" y="0"/>
            <a:chExt cx="21463703" cy="1899885"/>
          </a:xfrm>
        </p:grpSpPr>
        <p:sp>
          <p:nvSpPr>
            <p:cNvPr id="5" name="Freeform 5"/>
            <p:cNvSpPr/>
            <p:nvPr/>
          </p:nvSpPr>
          <p:spPr>
            <a:xfrm>
              <a:off x="0" y="1058333"/>
              <a:ext cx="17513693" cy="523208"/>
            </a:xfrm>
            <a:custGeom>
              <a:avLst/>
              <a:gdLst/>
              <a:ahLst/>
              <a:cxnLst/>
              <a:rect l="l" t="t" r="r" b="b"/>
              <a:pathLst>
                <a:path w="17513693" h="523208">
                  <a:moveTo>
                    <a:pt x="0" y="0"/>
                  </a:moveTo>
                  <a:lnTo>
                    <a:pt x="17513693" y="0"/>
                  </a:lnTo>
                  <a:lnTo>
                    <a:pt x="17513693" y="523208"/>
                  </a:lnTo>
                  <a:lnTo>
                    <a:pt x="0" y="523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7090993" y="739989"/>
              <a:ext cx="1271048" cy="1159896"/>
              <a:chOff x="0" y="0"/>
              <a:chExt cx="89069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0758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D92424"/>
                </a:solidFill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5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-47625"/>
              <a:ext cx="21463703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 dirty="0">
                  <a:solidFill>
                    <a:srgbClr val="5A5A5A"/>
                  </a:solidFill>
                  <a:latin typeface="Montserrat Classic Bold"/>
                </a:rPr>
                <a:t>Non - linear Regression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850061" y="2457256"/>
            <a:ext cx="5499569" cy="1451396"/>
          </a:xfrm>
          <a:custGeom>
            <a:avLst/>
            <a:gdLst/>
            <a:ahLst/>
            <a:cxnLst/>
            <a:rect l="l" t="t" r="r" b="b"/>
            <a:pathLst>
              <a:path w="5499569" h="1451396">
                <a:moveTo>
                  <a:pt x="0" y="0"/>
                </a:moveTo>
                <a:lnTo>
                  <a:pt x="5499569" y="0"/>
                </a:lnTo>
                <a:lnTo>
                  <a:pt x="5499569" y="1451396"/>
                </a:lnTo>
                <a:lnTo>
                  <a:pt x="0" y="1451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526180" y="5576011"/>
            <a:ext cx="5321689" cy="3991267"/>
          </a:xfrm>
          <a:custGeom>
            <a:avLst/>
            <a:gdLst/>
            <a:ahLst/>
            <a:cxnLst/>
            <a:rect l="l" t="t" r="r" b="b"/>
            <a:pathLst>
              <a:path w="5321689" h="3991267">
                <a:moveTo>
                  <a:pt x="0" y="0"/>
                </a:moveTo>
                <a:lnTo>
                  <a:pt x="5321689" y="0"/>
                </a:lnTo>
                <a:lnTo>
                  <a:pt x="5321689" y="3991267"/>
                </a:lnTo>
                <a:lnTo>
                  <a:pt x="0" y="3991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20124" y="5905964"/>
            <a:ext cx="4672245" cy="3352336"/>
          </a:xfrm>
          <a:custGeom>
            <a:avLst/>
            <a:gdLst/>
            <a:ahLst/>
            <a:cxnLst/>
            <a:rect l="l" t="t" r="r" b="b"/>
            <a:pathLst>
              <a:path w="4672245" h="3352336">
                <a:moveTo>
                  <a:pt x="0" y="0"/>
                </a:moveTo>
                <a:lnTo>
                  <a:pt x="4672245" y="0"/>
                </a:lnTo>
                <a:lnTo>
                  <a:pt x="4672245" y="3352336"/>
                </a:lnTo>
                <a:lnTo>
                  <a:pt x="0" y="33523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71235" y="1564383"/>
            <a:ext cx="9842757" cy="234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04"/>
              </a:lnSpc>
            </a:pPr>
            <a:r>
              <a:rPr lang="en-US" sz="6717">
                <a:solidFill>
                  <a:srgbClr val="2254C5"/>
                </a:solidFill>
                <a:latin typeface="Montserrat Semi-Bold Bold"/>
              </a:rPr>
              <a:t>How to build a Marketing Mix Model </a:t>
            </a:r>
          </a:p>
        </p:txBody>
      </p:sp>
      <p:sp>
        <p:nvSpPr>
          <p:cNvPr id="14" name="AutoShape 14"/>
          <p:cNvSpPr/>
          <p:nvPr/>
        </p:nvSpPr>
        <p:spPr>
          <a:xfrm>
            <a:off x="0" y="9700628"/>
            <a:ext cx="18395101" cy="0"/>
          </a:xfrm>
          <a:prstGeom prst="line">
            <a:avLst/>
          </a:prstGeom>
          <a:ln w="38100" cap="flat">
            <a:solidFill>
              <a:srgbClr val="2C43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74614" y="9843503"/>
            <a:ext cx="820297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*Sun, Yunting et al. “Geo-level Bayesian Hierarchical Media Mix Modeling.” (2017).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1080</Words>
  <Application>Microsoft Macintosh PowerPoint</Application>
  <PresentationFormat>Custom</PresentationFormat>
  <Paragraphs>190</Paragraphs>
  <Slides>20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Montserrat Classic Bold</vt:lpstr>
      <vt:lpstr>Montserrat Bold</vt:lpstr>
      <vt:lpstr>Montserrat</vt:lpstr>
      <vt:lpstr>Montserrat Classic</vt:lpstr>
      <vt:lpstr>Calibri</vt:lpstr>
      <vt:lpstr>Canva Sans</vt:lpstr>
      <vt:lpstr>Montserrat Semi-Bold Bold</vt:lpstr>
      <vt:lpstr>Montserrat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Date//Time//Year</dc:title>
  <cp:lastModifiedBy>Suyu Chen</cp:lastModifiedBy>
  <cp:revision>6</cp:revision>
  <dcterms:created xsi:type="dcterms:W3CDTF">2006-08-16T00:00:00Z</dcterms:created>
  <dcterms:modified xsi:type="dcterms:W3CDTF">2023-06-08T09:33:45Z</dcterms:modified>
  <dc:identifier>DAFlInar2OM</dc:identifier>
</cp:coreProperties>
</file>